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2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3" r:id="rId29"/>
    <p:sldId id="284" r:id="rId30"/>
  </p:sldIdLst>
  <p:sldSz cx="10839450" cy="6094413"/>
  <p:notesSz cx="6858000" cy="9144000"/>
  <p:defaultTextStyle>
    <a:defPPr>
      <a:defRPr lang="tr-TR"/>
    </a:defPPr>
    <a:lvl1pPr marL="0" algn="l" defTabSz="8128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6405" algn="l" defTabSz="8128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2810" algn="l" defTabSz="8128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19215" algn="l" defTabSz="8128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25620" algn="l" defTabSz="8128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32025" algn="l" defTabSz="8128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38430" algn="l" defTabSz="8128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44836" algn="l" defTabSz="8128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51241" algn="l" defTabSz="8128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56BD"/>
    <a:srgbClr val="168BCD"/>
    <a:srgbClr val="11BBAF"/>
    <a:srgbClr val="EC8C1D"/>
    <a:srgbClr val="FEC613"/>
    <a:srgbClr val="E83436"/>
    <a:srgbClr val="6B839B"/>
    <a:srgbClr val="0C4E77"/>
    <a:srgbClr val="008DC2"/>
    <a:srgbClr val="FF7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8034E78-7F5D-4C2E-B375-FC64B27BC917}" styleName="Koyu Sti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Sınava Başvuran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cat>
            <c:numRef>
              <c:f>Sayfa1!$A$2:$A$9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Sayfa1!$B$2:$B$9</c:f>
              <c:numCache>
                <c:formatCode>General</c:formatCode>
                <c:ptCount val="8"/>
                <c:pt idx="0">
                  <c:v>2216670</c:v>
                </c:pt>
                <c:pt idx="1">
                  <c:v>2256377</c:v>
                </c:pt>
                <c:pt idx="2">
                  <c:v>2265844</c:v>
                </c:pt>
                <c:pt idx="3">
                  <c:v>2381412</c:v>
                </c:pt>
                <c:pt idx="4">
                  <c:v>2528031</c:v>
                </c:pt>
                <c:pt idx="5">
                  <c:v>2436958</c:v>
                </c:pt>
                <c:pt idx="6">
                  <c:v>2426554</c:v>
                </c:pt>
                <c:pt idx="7">
                  <c:v>3234318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C4-4011-ADE0-DC20C4DCA9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6040512"/>
        <c:axId val="986033024"/>
      </c:barChart>
      <c:catAx>
        <c:axId val="98604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986033024"/>
        <c:crosses val="autoZero"/>
        <c:auto val="1"/>
        <c:lblAlgn val="ctr"/>
        <c:lblOffset val="100"/>
        <c:noMultiLvlLbl val="0"/>
      </c:catAx>
      <c:valAx>
        <c:axId val="98603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9860405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12. Sınıf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cat>
            <c:numRef>
              <c:f>Sayfa1!$A$2:$A$9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Sayfa1!$B$2:$B$9</c:f>
              <c:numCache>
                <c:formatCode>General</c:formatCode>
                <c:ptCount val="8"/>
                <c:pt idx="0">
                  <c:v>891090</c:v>
                </c:pt>
                <c:pt idx="1">
                  <c:v>950156</c:v>
                </c:pt>
                <c:pt idx="2">
                  <c:v>960410</c:v>
                </c:pt>
                <c:pt idx="3">
                  <c:v>954353</c:v>
                </c:pt>
                <c:pt idx="4">
                  <c:v>983701</c:v>
                </c:pt>
                <c:pt idx="5">
                  <c:v>894178</c:v>
                </c:pt>
                <c:pt idx="6">
                  <c:v>936108</c:v>
                </c:pt>
                <c:pt idx="7">
                  <c:v>874304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31-430F-BE66-43F615054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5727216"/>
        <c:axId val="985732624"/>
      </c:barChart>
      <c:catAx>
        <c:axId val="98572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985732624"/>
        <c:crosses val="autoZero"/>
        <c:auto val="1"/>
        <c:lblAlgn val="ctr"/>
        <c:lblOffset val="100"/>
        <c:noMultiLvlLbl val="0"/>
      </c:catAx>
      <c:valAx>
        <c:axId val="985732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9857272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12. Sınıf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cat>
            <c:numRef>
              <c:f>Sayfa1!$A$2:$A$9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Sayfa1!$B$2:$B$9</c:f>
              <c:numCache>
                <c:formatCode>General</c:formatCode>
                <c:ptCount val="8"/>
                <c:pt idx="0">
                  <c:v>2076</c:v>
                </c:pt>
                <c:pt idx="1">
                  <c:v>2266</c:v>
                </c:pt>
                <c:pt idx="2">
                  <c:v>2344</c:v>
                </c:pt>
                <c:pt idx="3">
                  <c:v>3150</c:v>
                </c:pt>
                <c:pt idx="4">
                  <c:v>7838</c:v>
                </c:pt>
                <c:pt idx="5">
                  <c:v>10085</c:v>
                </c:pt>
                <c:pt idx="6">
                  <c:v>11862</c:v>
                </c:pt>
                <c:pt idx="7">
                  <c:v>11767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31-430F-BE66-43F615054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5727216"/>
        <c:axId val="985732624"/>
      </c:barChart>
      <c:catAx>
        <c:axId val="98572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985732624"/>
        <c:crosses val="autoZero"/>
        <c:auto val="1"/>
        <c:lblAlgn val="ctr"/>
        <c:lblOffset val="100"/>
        <c:noMultiLvlLbl val="0"/>
      </c:catAx>
      <c:valAx>
        <c:axId val="985732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9857272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Kontenjan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cat>
            <c:numRef>
              <c:f>Sayfa1!$A$2:$A$9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Sayfa1!$B$2:$B$9</c:f>
              <c:numCache>
                <c:formatCode>General</c:formatCode>
                <c:ptCount val="8"/>
                <c:pt idx="0">
                  <c:v>436484</c:v>
                </c:pt>
                <c:pt idx="1">
                  <c:v>449018</c:v>
                </c:pt>
                <c:pt idx="2">
                  <c:v>473767</c:v>
                </c:pt>
                <c:pt idx="3">
                  <c:v>484631</c:v>
                </c:pt>
                <c:pt idx="4">
                  <c:v>447754</c:v>
                </c:pt>
                <c:pt idx="5">
                  <c:v>458049</c:v>
                </c:pt>
                <c:pt idx="6">
                  <c:v>468888</c:v>
                </c:pt>
                <c:pt idx="7">
                  <c:v>469037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31-430F-BE66-43F615054F03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Yerleşen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Sayfa1!$A$2:$A$9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Sayfa1!$C$2:$C$9</c:f>
              <c:numCache>
                <c:formatCode>General</c:formatCode>
                <c:ptCount val="8"/>
                <c:pt idx="0">
                  <c:v>417714</c:v>
                </c:pt>
                <c:pt idx="1">
                  <c:v>423479</c:v>
                </c:pt>
                <c:pt idx="2">
                  <c:v>422946</c:v>
                </c:pt>
                <c:pt idx="3">
                  <c:v>394945</c:v>
                </c:pt>
                <c:pt idx="4">
                  <c:v>409587</c:v>
                </c:pt>
                <c:pt idx="5">
                  <c:v>431380</c:v>
                </c:pt>
                <c:pt idx="6">
                  <c:v>370561</c:v>
                </c:pt>
                <c:pt idx="7">
                  <c:v>453730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E6-48B9-B1BA-1827C36CA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5727216"/>
        <c:axId val="985732624"/>
      </c:barChart>
      <c:catAx>
        <c:axId val="98572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985732624"/>
        <c:crosses val="autoZero"/>
        <c:auto val="1"/>
        <c:lblAlgn val="ctr"/>
        <c:lblOffset val="100"/>
        <c:noMultiLvlLbl val="0"/>
      </c:catAx>
      <c:valAx>
        <c:axId val="985732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9857272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Kontenjan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cat>
            <c:numRef>
              <c:f>Sayfa1!$A$2:$A$9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Sayfa1!$B$2:$B$9</c:f>
              <c:numCache>
                <c:formatCode>General</c:formatCode>
                <c:ptCount val="8"/>
                <c:pt idx="0">
                  <c:v>387255</c:v>
                </c:pt>
                <c:pt idx="1">
                  <c:v>403378</c:v>
                </c:pt>
                <c:pt idx="2">
                  <c:v>436904</c:v>
                </c:pt>
                <c:pt idx="3">
                  <c:v>354859</c:v>
                </c:pt>
                <c:pt idx="4">
                  <c:v>376940</c:v>
                </c:pt>
                <c:pt idx="5">
                  <c:v>380172</c:v>
                </c:pt>
                <c:pt idx="6">
                  <c:v>389228</c:v>
                </c:pt>
                <c:pt idx="7">
                  <c:v>398187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31-430F-BE66-43F615054F03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Yerleşen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Sayfa1!$A$2:$A$9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Sayfa1!$C$2:$C$9</c:f>
              <c:numCache>
                <c:formatCode>General</c:formatCode>
                <c:ptCount val="8"/>
                <c:pt idx="0">
                  <c:v>367236</c:v>
                </c:pt>
                <c:pt idx="1">
                  <c:v>368770</c:v>
                </c:pt>
                <c:pt idx="2">
                  <c:v>273342</c:v>
                </c:pt>
                <c:pt idx="3">
                  <c:v>346037</c:v>
                </c:pt>
                <c:pt idx="4">
                  <c:v>343874</c:v>
                </c:pt>
                <c:pt idx="5">
                  <c:v>349785</c:v>
                </c:pt>
                <c:pt idx="6">
                  <c:v>318166</c:v>
                </c:pt>
                <c:pt idx="7">
                  <c:v>396704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E6-48B9-B1BA-1827C36CA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5727216"/>
        <c:axId val="985732624"/>
      </c:barChart>
      <c:catAx>
        <c:axId val="98572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985732624"/>
        <c:crosses val="autoZero"/>
        <c:auto val="1"/>
        <c:lblAlgn val="ctr"/>
        <c:lblOffset val="100"/>
        <c:noMultiLvlLbl val="0"/>
      </c:catAx>
      <c:valAx>
        <c:axId val="985732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9857272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4931" y="997396"/>
            <a:ext cx="8129588" cy="2121759"/>
          </a:xfrm>
        </p:spPr>
        <p:txBody>
          <a:bodyPr anchor="b"/>
          <a:lstStyle>
            <a:lvl1pPr algn="ctr">
              <a:defRPr sz="5332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931" y="3200978"/>
            <a:ext cx="8129588" cy="1471405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314" indent="0" algn="ctr">
              <a:buNone/>
              <a:defRPr sz="1777"/>
            </a:lvl2pPr>
            <a:lvl3pPr marL="812627" indent="0" algn="ctr">
              <a:buNone/>
              <a:defRPr sz="1600"/>
            </a:lvl3pPr>
            <a:lvl4pPr marL="1218941" indent="0" algn="ctr">
              <a:buNone/>
              <a:defRPr sz="1422"/>
            </a:lvl4pPr>
            <a:lvl5pPr marL="1625255" indent="0" algn="ctr">
              <a:buNone/>
              <a:defRPr sz="1422"/>
            </a:lvl5pPr>
            <a:lvl6pPr marL="2031568" indent="0" algn="ctr">
              <a:buNone/>
              <a:defRPr sz="1422"/>
            </a:lvl6pPr>
            <a:lvl7pPr marL="2437882" indent="0" algn="ctr">
              <a:buNone/>
              <a:defRPr sz="1422"/>
            </a:lvl7pPr>
            <a:lvl8pPr marL="2844195" indent="0" algn="ctr">
              <a:buNone/>
              <a:defRPr sz="1422"/>
            </a:lvl8pPr>
            <a:lvl9pPr marL="3250509" indent="0" algn="ctr">
              <a:buNone/>
              <a:defRPr sz="1422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E2EA-BBF6-4E6F-8482-5BCEF6390248}" type="datetimeFigureOut">
              <a:rPr lang="tr-TR" smtClean="0"/>
              <a:t>25.09.2022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37BA-541D-4E7B-907A-3171597DF9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481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E2EA-BBF6-4E6F-8482-5BCEF6390248}" type="datetimeFigureOut">
              <a:rPr lang="tr-TR" smtClean="0"/>
              <a:t>25.09.2022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37BA-541D-4E7B-907A-3171597DF9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879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6982" y="324471"/>
            <a:ext cx="2337256" cy="516473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5212" y="324471"/>
            <a:ext cx="6876276" cy="51647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E2EA-BBF6-4E6F-8482-5BCEF6390248}" type="datetimeFigureOut">
              <a:rPr lang="tr-TR" smtClean="0"/>
              <a:t>25.09.2022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37BA-541D-4E7B-907A-3171597DF9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842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E2EA-BBF6-4E6F-8482-5BCEF6390248}" type="datetimeFigureOut">
              <a:rPr lang="tr-TR" smtClean="0"/>
              <a:t>25.09.2022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37BA-541D-4E7B-907A-3171597DF9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656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566" y="1519372"/>
            <a:ext cx="9349026" cy="2535106"/>
          </a:xfrm>
        </p:spPr>
        <p:txBody>
          <a:bodyPr anchor="b"/>
          <a:lstStyle>
            <a:lvl1pPr>
              <a:defRPr sz="5332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6" y="4078461"/>
            <a:ext cx="9349026" cy="1333152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314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2pPr>
            <a:lvl3pPr marL="8126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89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255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1568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7882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195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0509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E2EA-BBF6-4E6F-8482-5BCEF6390248}" type="datetimeFigureOut">
              <a:rPr lang="tr-TR" smtClean="0"/>
              <a:t>25.09.2022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37BA-541D-4E7B-907A-3171597DF9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066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5212" y="1622355"/>
            <a:ext cx="4606766" cy="386684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7472" y="1622355"/>
            <a:ext cx="4606766" cy="386684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E2EA-BBF6-4E6F-8482-5BCEF6390248}" type="datetimeFigureOut">
              <a:rPr lang="tr-TR" smtClean="0"/>
              <a:t>25.09.2022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37BA-541D-4E7B-907A-3171597DF9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6779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624" y="324472"/>
            <a:ext cx="9349026" cy="117797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624" y="1493978"/>
            <a:ext cx="4585595" cy="732176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14" indent="0">
              <a:buNone/>
              <a:defRPr sz="1777" b="1"/>
            </a:lvl2pPr>
            <a:lvl3pPr marL="812627" indent="0">
              <a:buNone/>
              <a:defRPr sz="1600" b="1"/>
            </a:lvl3pPr>
            <a:lvl4pPr marL="1218941" indent="0">
              <a:buNone/>
              <a:defRPr sz="1422" b="1"/>
            </a:lvl4pPr>
            <a:lvl5pPr marL="1625255" indent="0">
              <a:buNone/>
              <a:defRPr sz="1422" b="1"/>
            </a:lvl5pPr>
            <a:lvl6pPr marL="2031568" indent="0">
              <a:buNone/>
              <a:defRPr sz="1422" b="1"/>
            </a:lvl6pPr>
            <a:lvl7pPr marL="2437882" indent="0">
              <a:buNone/>
              <a:defRPr sz="1422" b="1"/>
            </a:lvl7pPr>
            <a:lvl8pPr marL="2844195" indent="0">
              <a:buNone/>
              <a:defRPr sz="1422" b="1"/>
            </a:lvl8pPr>
            <a:lvl9pPr marL="3250509" indent="0">
              <a:buNone/>
              <a:defRPr sz="1422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6624" y="2226153"/>
            <a:ext cx="4585595" cy="327433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7472" y="1493978"/>
            <a:ext cx="4608178" cy="732176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14" indent="0">
              <a:buNone/>
              <a:defRPr sz="1777" b="1"/>
            </a:lvl2pPr>
            <a:lvl3pPr marL="812627" indent="0">
              <a:buNone/>
              <a:defRPr sz="1600" b="1"/>
            </a:lvl3pPr>
            <a:lvl4pPr marL="1218941" indent="0">
              <a:buNone/>
              <a:defRPr sz="1422" b="1"/>
            </a:lvl4pPr>
            <a:lvl5pPr marL="1625255" indent="0">
              <a:buNone/>
              <a:defRPr sz="1422" b="1"/>
            </a:lvl5pPr>
            <a:lvl6pPr marL="2031568" indent="0">
              <a:buNone/>
              <a:defRPr sz="1422" b="1"/>
            </a:lvl6pPr>
            <a:lvl7pPr marL="2437882" indent="0">
              <a:buNone/>
              <a:defRPr sz="1422" b="1"/>
            </a:lvl7pPr>
            <a:lvl8pPr marL="2844195" indent="0">
              <a:buNone/>
              <a:defRPr sz="1422" b="1"/>
            </a:lvl8pPr>
            <a:lvl9pPr marL="3250509" indent="0">
              <a:buNone/>
              <a:defRPr sz="1422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7472" y="2226153"/>
            <a:ext cx="4608178" cy="327433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E2EA-BBF6-4E6F-8482-5BCEF6390248}" type="datetimeFigureOut">
              <a:rPr lang="tr-TR" smtClean="0"/>
              <a:t>25.09.2022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37BA-541D-4E7B-907A-3171597DF9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651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E2EA-BBF6-4E6F-8482-5BCEF6390248}" type="datetimeFigureOut">
              <a:rPr lang="tr-TR" smtClean="0"/>
              <a:t>25.09.2022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37BA-541D-4E7B-907A-3171597DF9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1386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E2EA-BBF6-4E6F-8482-5BCEF6390248}" type="datetimeFigureOut">
              <a:rPr lang="tr-TR" smtClean="0"/>
              <a:t>25.09.2022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37BA-541D-4E7B-907A-3171597DF9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95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625" y="406294"/>
            <a:ext cx="3496004" cy="1422030"/>
          </a:xfrm>
        </p:spPr>
        <p:txBody>
          <a:bodyPr anchor="b"/>
          <a:lstStyle>
            <a:lvl1pPr>
              <a:defRPr sz="2844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8178" y="877483"/>
            <a:ext cx="5487472" cy="4330983"/>
          </a:xfrm>
        </p:spPr>
        <p:txBody>
          <a:bodyPr/>
          <a:lstStyle>
            <a:lvl1pPr>
              <a:defRPr sz="2844"/>
            </a:lvl1pPr>
            <a:lvl2pPr>
              <a:defRPr sz="2488"/>
            </a:lvl2pPr>
            <a:lvl3pPr>
              <a:defRPr sz="2133"/>
            </a:lvl3pPr>
            <a:lvl4pPr>
              <a:defRPr sz="1777"/>
            </a:lvl4pPr>
            <a:lvl5pPr>
              <a:defRPr sz="1777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6625" y="1828324"/>
            <a:ext cx="3496004" cy="3387196"/>
          </a:xfrm>
        </p:spPr>
        <p:txBody>
          <a:bodyPr/>
          <a:lstStyle>
            <a:lvl1pPr marL="0" indent="0">
              <a:buNone/>
              <a:defRPr sz="1422"/>
            </a:lvl1pPr>
            <a:lvl2pPr marL="406314" indent="0">
              <a:buNone/>
              <a:defRPr sz="1244"/>
            </a:lvl2pPr>
            <a:lvl3pPr marL="812627" indent="0">
              <a:buNone/>
              <a:defRPr sz="1066"/>
            </a:lvl3pPr>
            <a:lvl4pPr marL="1218941" indent="0">
              <a:buNone/>
              <a:defRPr sz="889"/>
            </a:lvl4pPr>
            <a:lvl5pPr marL="1625255" indent="0">
              <a:buNone/>
              <a:defRPr sz="889"/>
            </a:lvl5pPr>
            <a:lvl6pPr marL="2031568" indent="0">
              <a:buNone/>
              <a:defRPr sz="889"/>
            </a:lvl6pPr>
            <a:lvl7pPr marL="2437882" indent="0">
              <a:buNone/>
              <a:defRPr sz="889"/>
            </a:lvl7pPr>
            <a:lvl8pPr marL="2844195" indent="0">
              <a:buNone/>
              <a:defRPr sz="889"/>
            </a:lvl8pPr>
            <a:lvl9pPr marL="3250509" indent="0">
              <a:buNone/>
              <a:defRPr sz="889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E2EA-BBF6-4E6F-8482-5BCEF6390248}" type="datetimeFigureOut">
              <a:rPr lang="tr-TR" smtClean="0"/>
              <a:t>25.09.2022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37BA-541D-4E7B-907A-3171597DF9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861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625" y="406294"/>
            <a:ext cx="3496004" cy="1422030"/>
          </a:xfrm>
        </p:spPr>
        <p:txBody>
          <a:bodyPr anchor="b"/>
          <a:lstStyle>
            <a:lvl1pPr>
              <a:defRPr sz="2844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08178" y="877483"/>
            <a:ext cx="5487472" cy="4330983"/>
          </a:xfrm>
        </p:spPr>
        <p:txBody>
          <a:bodyPr anchor="t"/>
          <a:lstStyle>
            <a:lvl1pPr marL="0" indent="0">
              <a:buNone/>
              <a:defRPr sz="2844"/>
            </a:lvl1pPr>
            <a:lvl2pPr marL="406314" indent="0">
              <a:buNone/>
              <a:defRPr sz="2488"/>
            </a:lvl2pPr>
            <a:lvl3pPr marL="812627" indent="0">
              <a:buNone/>
              <a:defRPr sz="2133"/>
            </a:lvl3pPr>
            <a:lvl4pPr marL="1218941" indent="0">
              <a:buNone/>
              <a:defRPr sz="1777"/>
            </a:lvl4pPr>
            <a:lvl5pPr marL="1625255" indent="0">
              <a:buNone/>
              <a:defRPr sz="1777"/>
            </a:lvl5pPr>
            <a:lvl6pPr marL="2031568" indent="0">
              <a:buNone/>
              <a:defRPr sz="1777"/>
            </a:lvl6pPr>
            <a:lvl7pPr marL="2437882" indent="0">
              <a:buNone/>
              <a:defRPr sz="1777"/>
            </a:lvl7pPr>
            <a:lvl8pPr marL="2844195" indent="0">
              <a:buNone/>
              <a:defRPr sz="1777"/>
            </a:lvl8pPr>
            <a:lvl9pPr marL="3250509" indent="0">
              <a:buNone/>
              <a:defRPr sz="1777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6625" y="1828324"/>
            <a:ext cx="3496004" cy="3387196"/>
          </a:xfrm>
        </p:spPr>
        <p:txBody>
          <a:bodyPr/>
          <a:lstStyle>
            <a:lvl1pPr marL="0" indent="0">
              <a:buNone/>
              <a:defRPr sz="1422"/>
            </a:lvl1pPr>
            <a:lvl2pPr marL="406314" indent="0">
              <a:buNone/>
              <a:defRPr sz="1244"/>
            </a:lvl2pPr>
            <a:lvl3pPr marL="812627" indent="0">
              <a:buNone/>
              <a:defRPr sz="1066"/>
            </a:lvl3pPr>
            <a:lvl4pPr marL="1218941" indent="0">
              <a:buNone/>
              <a:defRPr sz="889"/>
            </a:lvl4pPr>
            <a:lvl5pPr marL="1625255" indent="0">
              <a:buNone/>
              <a:defRPr sz="889"/>
            </a:lvl5pPr>
            <a:lvl6pPr marL="2031568" indent="0">
              <a:buNone/>
              <a:defRPr sz="889"/>
            </a:lvl6pPr>
            <a:lvl7pPr marL="2437882" indent="0">
              <a:buNone/>
              <a:defRPr sz="889"/>
            </a:lvl7pPr>
            <a:lvl8pPr marL="2844195" indent="0">
              <a:buNone/>
              <a:defRPr sz="889"/>
            </a:lvl8pPr>
            <a:lvl9pPr marL="3250509" indent="0">
              <a:buNone/>
              <a:defRPr sz="889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E2EA-BBF6-4E6F-8482-5BCEF6390248}" type="datetimeFigureOut">
              <a:rPr lang="tr-TR" smtClean="0"/>
              <a:t>25.09.2022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37BA-541D-4E7B-907A-3171597DF9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255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5212" y="324472"/>
            <a:ext cx="9349026" cy="1177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212" y="1622355"/>
            <a:ext cx="9349026" cy="3866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212" y="5648618"/>
            <a:ext cx="2438876" cy="324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EE2EA-BBF6-4E6F-8482-5BCEF6390248}" type="datetimeFigureOut">
              <a:rPr lang="tr-TR" smtClean="0"/>
              <a:t>25.09.2022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90568" y="5648618"/>
            <a:ext cx="3658314" cy="324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5362" y="5648618"/>
            <a:ext cx="2438876" cy="324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B37BA-541D-4E7B-907A-3171597DF9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794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12627" rtl="0" eaLnBrk="1" latinLnBrk="0" hangingPunct="1">
        <a:lnSpc>
          <a:spcPct val="90000"/>
        </a:lnSpc>
        <a:spcBef>
          <a:spcPct val="0"/>
        </a:spcBef>
        <a:buNone/>
        <a:defRPr sz="39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157" indent="-203157" algn="l" defTabSz="812627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8" kern="1200">
          <a:solidFill>
            <a:schemeClr val="tx1"/>
          </a:solidFill>
          <a:latin typeface="+mn-lt"/>
          <a:ea typeface="+mn-ea"/>
          <a:cs typeface="+mn-cs"/>
        </a:defRPr>
      </a:lvl1pPr>
      <a:lvl2pPr marL="609470" indent="-203157" algn="l" defTabSz="81262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5784" indent="-203157" algn="l" defTabSz="81262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422098" indent="-203157" algn="l" defTabSz="81262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1" indent="-203157" algn="l" defTabSz="81262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4725" indent="-203157" algn="l" defTabSz="81262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039" indent="-203157" algn="l" defTabSz="81262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7352" indent="-203157" algn="l" defTabSz="81262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3666" indent="-203157" algn="l" defTabSz="81262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314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627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41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255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1568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7882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195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0509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39450" cy="609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640542" y="239752"/>
            <a:ext cx="4867833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5 Yılın Ders Bazında Net Ortalaması</a:t>
            </a:r>
            <a:endParaRPr lang="tr-T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05243"/>
              </p:ext>
            </p:extLst>
          </p:nvPr>
        </p:nvGraphicFramePr>
        <p:xfrm>
          <a:off x="820272" y="1156443"/>
          <a:ext cx="9601199" cy="44106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41249">
                  <a:extLst>
                    <a:ext uri="{9D8B030D-6E8A-4147-A177-3AD203B41FA5}">
                      <a16:colId xmlns:a16="http://schemas.microsoft.com/office/drawing/2014/main" val="262707428"/>
                    </a:ext>
                  </a:extLst>
                </a:gridCol>
                <a:gridCol w="1495682">
                  <a:extLst>
                    <a:ext uri="{9D8B030D-6E8A-4147-A177-3AD203B41FA5}">
                      <a16:colId xmlns:a16="http://schemas.microsoft.com/office/drawing/2014/main" val="4278416114"/>
                    </a:ext>
                  </a:extLst>
                </a:gridCol>
                <a:gridCol w="1466260">
                  <a:extLst>
                    <a:ext uri="{9D8B030D-6E8A-4147-A177-3AD203B41FA5}">
                      <a16:colId xmlns:a16="http://schemas.microsoft.com/office/drawing/2014/main" val="3119523514"/>
                    </a:ext>
                  </a:extLst>
                </a:gridCol>
                <a:gridCol w="1261664">
                  <a:extLst>
                    <a:ext uri="{9D8B030D-6E8A-4147-A177-3AD203B41FA5}">
                      <a16:colId xmlns:a16="http://schemas.microsoft.com/office/drawing/2014/main" val="770519244"/>
                    </a:ext>
                  </a:extLst>
                </a:gridCol>
                <a:gridCol w="1261664">
                  <a:extLst>
                    <a:ext uri="{9D8B030D-6E8A-4147-A177-3AD203B41FA5}">
                      <a16:colId xmlns:a16="http://schemas.microsoft.com/office/drawing/2014/main" val="138613360"/>
                    </a:ext>
                  </a:extLst>
                </a:gridCol>
                <a:gridCol w="1210516">
                  <a:extLst>
                    <a:ext uri="{9D8B030D-6E8A-4147-A177-3AD203B41FA5}">
                      <a16:colId xmlns:a16="http://schemas.microsoft.com/office/drawing/2014/main" val="3972182944"/>
                    </a:ext>
                  </a:extLst>
                </a:gridCol>
                <a:gridCol w="1264164">
                  <a:extLst>
                    <a:ext uri="{9D8B030D-6E8A-4147-A177-3AD203B41FA5}">
                      <a16:colId xmlns:a16="http://schemas.microsoft.com/office/drawing/2014/main" val="3818672566"/>
                    </a:ext>
                  </a:extLst>
                </a:gridCol>
              </a:tblGrid>
              <a:tr h="551330"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/>
                        </a:rPr>
                        <a:t>TÜRKÇE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/>
                        </a:rPr>
                        <a:t>40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/>
                        </a:rPr>
                        <a:t>16,1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/>
                        </a:rPr>
                        <a:t>14,6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/>
                        </a:rPr>
                        <a:t>14,2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/>
                        </a:rPr>
                        <a:t>18,04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/>
                        </a:rPr>
                        <a:t>17,7</a:t>
                      </a:r>
                      <a:endParaRPr lang="tr-TR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9229759"/>
                  </a:ext>
                </a:extLst>
              </a:tr>
              <a:tr h="55133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SOSYAL BİL.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20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6,0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5,6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7,7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8,3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7,9</a:t>
                      </a:r>
                      <a:endParaRPr lang="tr-TR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953208"/>
                  </a:ext>
                </a:extLst>
              </a:tr>
              <a:tr h="55133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MAT.-1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40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5,6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6,6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5,5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5,1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6,9</a:t>
                      </a:r>
                      <a:endParaRPr lang="tr-TR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858592"/>
                  </a:ext>
                </a:extLst>
              </a:tr>
              <a:tr h="55133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FEN</a:t>
                      </a:r>
                      <a:r>
                        <a:rPr lang="tr-TR" baseline="0" dirty="0" smtClean="0">
                          <a:effectLst/>
                        </a:rPr>
                        <a:t> BİL.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20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2,8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2,2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2,6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3,2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3,2</a:t>
                      </a:r>
                      <a:endParaRPr lang="tr-TR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449965"/>
                  </a:ext>
                </a:extLst>
              </a:tr>
              <a:tr h="55133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EDEBİYAT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24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4,7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4,9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4,7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6,4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6,6</a:t>
                      </a:r>
                      <a:endParaRPr lang="tr-TR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9877727"/>
                  </a:ext>
                </a:extLst>
              </a:tr>
              <a:tr h="55133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TARİH-1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10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1,6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2,0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1,4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1,9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2,6</a:t>
                      </a:r>
                      <a:endParaRPr lang="tr-TR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428107"/>
                  </a:ext>
                </a:extLst>
              </a:tr>
              <a:tr h="55133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COĞ.-1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6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2,2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2,1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1,5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2,3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2,9</a:t>
                      </a:r>
                      <a:endParaRPr lang="tr-TR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616991"/>
                  </a:ext>
                </a:extLst>
              </a:tr>
              <a:tr h="55133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TARİH-2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11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1,4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1,9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1,4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/>
                        </a:rPr>
                        <a:t>1,2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1,9</a:t>
                      </a:r>
                      <a:endParaRPr lang="tr-TR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355693"/>
                  </a:ext>
                </a:extLst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988359" y="817889"/>
            <a:ext cx="1304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Dersler</a:t>
            </a:r>
            <a:endParaRPr lang="tr-TR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2460811" y="817885"/>
            <a:ext cx="1304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Soru Sayıları</a:t>
            </a:r>
            <a:endParaRPr lang="tr-TR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4047564" y="817885"/>
            <a:ext cx="1304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2018</a:t>
            </a:r>
            <a:endParaRPr lang="tr-TR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5365372" y="817885"/>
            <a:ext cx="1304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2019</a:t>
            </a:r>
            <a:endParaRPr lang="tr-TR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6622674" y="817885"/>
            <a:ext cx="1304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2020</a:t>
            </a:r>
            <a:endParaRPr lang="tr-TR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7846357" y="817885"/>
            <a:ext cx="1304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2021</a:t>
            </a:r>
            <a:endParaRPr lang="tr-TR" b="1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9022977" y="817873"/>
            <a:ext cx="1304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2022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87827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640542" y="239752"/>
            <a:ext cx="4867833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5 Yılın Ders Bazında Net Ortalaması</a:t>
            </a:r>
            <a:endParaRPr lang="tr-T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988359" y="817889"/>
            <a:ext cx="1304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Dersler</a:t>
            </a:r>
            <a:endParaRPr lang="tr-TR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2460811" y="817885"/>
            <a:ext cx="1304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Soru Sayıları</a:t>
            </a:r>
            <a:endParaRPr lang="tr-TR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3845857" y="817885"/>
            <a:ext cx="1304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2018</a:t>
            </a:r>
            <a:endParaRPr lang="tr-TR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5284688" y="817885"/>
            <a:ext cx="1304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2019</a:t>
            </a:r>
            <a:endParaRPr lang="tr-TR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6508375" y="817885"/>
            <a:ext cx="1304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2020</a:t>
            </a:r>
            <a:endParaRPr lang="tr-TR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7812740" y="817877"/>
            <a:ext cx="1304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2021</a:t>
            </a:r>
            <a:endParaRPr lang="tr-TR" b="1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9076767" y="817853"/>
            <a:ext cx="1304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2022</a:t>
            </a:r>
            <a:endParaRPr lang="tr-TR" b="1" dirty="0"/>
          </a:p>
        </p:txBody>
      </p:sp>
      <p:graphicFrame>
        <p:nvGraphicFramePr>
          <p:cNvPr id="14" name="Tabl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864598"/>
              </p:ext>
            </p:extLst>
          </p:nvPr>
        </p:nvGraphicFramePr>
        <p:xfrm>
          <a:off x="988361" y="1156439"/>
          <a:ext cx="9433110" cy="437030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72183">
                  <a:extLst>
                    <a:ext uri="{9D8B030D-6E8A-4147-A177-3AD203B41FA5}">
                      <a16:colId xmlns:a16="http://schemas.microsoft.com/office/drawing/2014/main" val="262707428"/>
                    </a:ext>
                  </a:extLst>
                </a:gridCol>
                <a:gridCol w="1215948">
                  <a:extLst>
                    <a:ext uri="{9D8B030D-6E8A-4147-A177-3AD203B41FA5}">
                      <a16:colId xmlns:a16="http://schemas.microsoft.com/office/drawing/2014/main" val="4278416114"/>
                    </a:ext>
                  </a:extLst>
                </a:gridCol>
                <a:gridCol w="1417782">
                  <a:extLst>
                    <a:ext uri="{9D8B030D-6E8A-4147-A177-3AD203B41FA5}">
                      <a16:colId xmlns:a16="http://schemas.microsoft.com/office/drawing/2014/main" val="3119523514"/>
                    </a:ext>
                  </a:extLst>
                </a:gridCol>
                <a:gridCol w="1323262">
                  <a:extLst>
                    <a:ext uri="{9D8B030D-6E8A-4147-A177-3AD203B41FA5}">
                      <a16:colId xmlns:a16="http://schemas.microsoft.com/office/drawing/2014/main" val="770519244"/>
                    </a:ext>
                  </a:extLst>
                </a:gridCol>
                <a:gridCol w="1260250">
                  <a:extLst>
                    <a:ext uri="{9D8B030D-6E8A-4147-A177-3AD203B41FA5}">
                      <a16:colId xmlns:a16="http://schemas.microsoft.com/office/drawing/2014/main" val="138613360"/>
                    </a:ext>
                  </a:extLst>
                </a:gridCol>
                <a:gridCol w="1386275">
                  <a:extLst>
                    <a:ext uri="{9D8B030D-6E8A-4147-A177-3AD203B41FA5}">
                      <a16:colId xmlns:a16="http://schemas.microsoft.com/office/drawing/2014/main" val="3972182944"/>
                    </a:ext>
                  </a:extLst>
                </a:gridCol>
                <a:gridCol w="1257410">
                  <a:extLst>
                    <a:ext uri="{9D8B030D-6E8A-4147-A177-3AD203B41FA5}">
                      <a16:colId xmlns:a16="http://schemas.microsoft.com/office/drawing/2014/main" val="3967858681"/>
                    </a:ext>
                  </a:extLst>
                </a:gridCol>
              </a:tblGrid>
              <a:tr h="546288"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COĞ.-2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2,8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2,7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2,9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3,6</a:t>
                      </a:r>
                      <a:endParaRPr lang="tr-TR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9229759"/>
                  </a:ext>
                </a:extLst>
              </a:tr>
              <a:tr h="546288"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FELSEFE GR.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4,11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2,4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2,2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2,0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2,1</a:t>
                      </a:r>
                      <a:endParaRPr lang="tr-TR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953208"/>
                  </a:ext>
                </a:extLst>
              </a:tr>
              <a:tr h="546288"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DİN KÜL.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2,9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1,0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0,6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1,6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1,4</a:t>
                      </a:r>
                      <a:endParaRPr lang="tr-TR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858592"/>
                  </a:ext>
                </a:extLst>
              </a:tr>
              <a:tr h="546288"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MAT-2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3,9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4,7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7,5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5,2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7,2</a:t>
                      </a:r>
                      <a:endParaRPr lang="tr-TR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449965"/>
                  </a:ext>
                </a:extLst>
              </a:tr>
              <a:tr h="546288"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FİZİK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0,4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1,0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1,0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1,4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2,0</a:t>
                      </a:r>
                      <a:endParaRPr lang="tr-TR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9877727"/>
                  </a:ext>
                </a:extLst>
              </a:tr>
              <a:tr h="546288"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KİMYA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1,1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0,9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1,4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1,8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1,5</a:t>
                      </a:r>
                      <a:endParaRPr lang="tr-TR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428107"/>
                  </a:ext>
                </a:extLst>
              </a:tr>
              <a:tr h="546288"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BİYOLOJİ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1,6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1,2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1,3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2,4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2,0</a:t>
                      </a:r>
                      <a:endParaRPr lang="tr-TR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616991"/>
                  </a:ext>
                </a:extLst>
              </a:tr>
              <a:tr h="546288"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İNGİLİZCE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24,8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29,7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31,4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39,0</a:t>
                      </a:r>
                      <a:endParaRPr lang="tr-TR" b="0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39,1</a:t>
                      </a:r>
                      <a:endParaRPr lang="tr-TR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355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4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640542" y="190324"/>
            <a:ext cx="4867833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YÜKSEKÖĞRETİM KURUMLARI SINAVI (YKS) NEDİR?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23" y="2034364"/>
            <a:ext cx="2470734" cy="2970124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233" y="2034364"/>
            <a:ext cx="2470734" cy="2970125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7143" y="2034364"/>
            <a:ext cx="2467763" cy="2970124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8082" y="2034365"/>
            <a:ext cx="2481036" cy="2970123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1359243" y="2323071"/>
            <a:ext cx="81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 smtClean="0"/>
              <a:t>TYT</a:t>
            </a:r>
            <a:endParaRPr lang="tr-TR" sz="1800" b="1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3896497" y="2323071"/>
            <a:ext cx="81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/>
              <a:t>A</a:t>
            </a:r>
            <a:r>
              <a:rPr lang="tr-TR" sz="1800" b="1" dirty="0" smtClean="0"/>
              <a:t>YT</a:t>
            </a:r>
            <a:endParaRPr lang="tr-TR" sz="1800" b="1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6408420" y="2323071"/>
            <a:ext cx="81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 smtClean="0"/>
              <a:t>YDT</a:t>
            </a:r>
            <a:endParaRPr lang="tr-TR" sz="1800" b="1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8790827" y="2340579"/>
            <a:ext cx="815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/>
              <a:t>OTURUM</a:t>
            </a:r>
            <a:endParaRPr lang="tr-TR" sz="1200" b="1" dirty="0"/>
          </a:p>
        </p:txBody>
      </p:sp>
      <p:pic>
        <p:nvPicPr>
          <p:cNvPr id="28" name="Resim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247781" y="933503"/>
            <a:ext cx="3036808" cy="1209469"/>
          </a:xfrm>
          <a:prstGeom prst="rect">
            <a:avLst/>
          </a:prstGeom>
        </p:spPr>
      </p:pic>
      <p:sp>
        <p:nvSpPr>
          <p:cNvPr id="24" name="Metin kutusu 23"/>
          <p:cNvSpPr txBox="1"/>
          <p:nvPr/>
        </p:nvSpPr>
        <p:spPr>
          <a:xfrm>
            <a:off x="389323" y="1307406"/>
            <a:ext cx="1785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606060"/>
                </a:solidFill>
              </a:rPr>
              <a:t>YKS NEDİR?</a:t>
            </a:r>
            <a:endParaRPr lang="tr-TR" sz="2400" b="1" dirty="0">
              <a:solidFill>
                <a:srgbClr val="606060"/>
              </a:solidFill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3337765" y="1159055"/>
            <a:ext cx="6956855" cy="707886"/>
          </a:xfrm>
          <a:prstGeom prst="rect">
            <a:avLst/>
          </a:prstGeom>
          <a:noFill/>
          <a:ln>
            <a:solidFill>
              <a:srgbClr val="606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606060"/>
                </a:solidFill>
              </a:rPr>
              <a:t>2022-2023 Eğitim Ve Öğretim Yılında Uygulanacak Sınavdır. </a:t>
            </a:r>
          </a:p>
          <a:p>
            <a:pPr algn="ctr"/>
            <a:r>
              <a:rPr lang="tr-TR" sz="2000" b="1" dirty="0" smtClean="0">
                <a:solidFill>
                  <a:srgbClr val="606060"/>
                </a:solidFill>
              </a:rPr>
              <a:t>3 Oturum Şeklinde Uygulanacaktır.</a:t>
            </a:r>
            <a:endParaRPr lang="tr-TR" sz="2000" b="1" dirty="0">
              <a:solidFill>
                <a:srgbClr val="606060"/>
              </a:solidFill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590047" y="3243834"/>
            <a:ext cx="2055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/>
              <a:t>TYT SINAVI </a:t>
            </a:r>
          </a:p>
          <a:p>
            <a:pPr algn="ctr"/>
            <a:r>
              <a:rPr lang="tr-TR" sz="1800" b="1" dirty="0"/>
              <a:t>CUMARTESİ GÜNÜ</a:t>
            </a:r>
          </a:p>
          <a:p>
            <a:pPr algn="ctr"/>
            <a:r>
              <a:rPr lang="tr-TR" sz="1800" b="1" dirty="0"/>
              <a:t>YAPILACAKTIR.</a:t>
            </a:r>
          </a:p>
          <a:p>
            <a:pPr algn="ctr"/>
            <a:endParaRPr lang="tr-TR" sz="1800" b="1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3119260" y="3243833"/>
            <a:ext cx="2055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AYT </a:t>
            </a:r>
            <a:r>
              <a:rPr lang="tr-TR" sz="1800" b="1" dirty="0"/>
              <a:t>SINAVI </a:t>
            </a:r>
          </a:p>
          <a:p>
            <a:pPr algn="ctr"/>
            <a:r>
              <a:rPr lang="tr-TR" sz="1800" b="1" dirty="0" smtClean="0"/>
              <a:t>PAZAR </a:t>
            </a:r>
            <a:r>
              <a:rPr lang="tr-TR" sz="1800" b="1" dirty="0"/>
              <a:t>GÜNÜ</a:t>
            </a:r>
          </a:p>
          <a:p>
            <a:pPr algn="ctr"/>
            <a:r>
              <a:rPr lang="tr-TR" sz="1800" b="1" dirty="0"/>
              <a:t>YAPILACAKTIR.</a:t>
            </a:r>
          </a:p>
          <a:p>
            <a:pPr algn="ctr"/>
            <a:endParaRPr lang="tr-TR" sz="1800" b="1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5643169" y="3243832"/>
            <a:ext cx="2055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YDT </a:t>
            </a:r>
            <a:r>
              <a:rPr lang="tr-TR" sz="1800" b="1" dirty="0"/>
              <a:t>SINAVI </a:t>
            </a:r>
          </a:p>
          <a:p>
            <a:pPr algn="ctr"/>
            <a:r>
              <a:rPr lang="tr-TR" sz="1800" b="1" dirty="0" smtClean="0"/>
              <a:t>PAZAR </a:t>
            </a:r>
            <a:r>
              <a:rPr lang="tr-TR" sz="1800" b="1" dirty="0"/>
              <a:t>GÜNÜ</a:t>
            </a:r>
          </a:p>
          <a:p>
            <a:pPr algn="ctr"/>
            <a:r>
              <a:rPr lang="tr-TR" sz="1800" b="1" dirty="0"/>
              <a:t>YAPILACAKTIR.</a:t>
            </a:r>
          </a:p>
          <a:p>
            <a:pPr algn="ctr"/>
            <a:endParaRPr lang="tr-TR" sz="1800" b="1" dirty="0"/>
          </a:p>
        </p:txBody>
      </p:sp>
      <p:sp>
        <p:nvSpPr>
          <p:cNvPr id="21" name="Metin kutusu 20"/>
          <p:cNvSpPr txBox="1"/>
          <p:nvPr/>
        </p:nvSpPr>
        <p:spPr>
          <a:xfrm>
            <a:off x="8165532" y="3243832"/>
            <a:ext cx="2055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tr-TR" sz="1800" b="1" dirty="0" smtClean="0"/>
              <a:t>Oturum: TYT</a:t>
            </a:r>
          </a:p>
          <a:p>
            <a:pPr marL="342900" indent="-342900" algn="ctr">
              <a:buAutoNum type="arabicPeriod"/>
            </a:pPr>
            <a:r>
              <a:rPr lang="tr-TR" sz="1800" b="1" dirty="0" smtClean="0"/>
              <a:t>Oturum: AYT</a:t>
            </a:r>
          </a:p>
          <a:p>
            <a:pPr marL="342900" indent="-342900" algn="ctr">
              <a:buAutoNum type="arabicPeriod"/>
            </a:pPr>
            <a:r>
              <a:rPr lang="tr-TR" sz="1800" b="1" dirty="0" smtClean="0"/>
              <a:t>Oturum: YDT</a:t>
            </a:r>
            <a:endParaRPr lang="tr-TR" sz="1800" b="1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2860057" y="5171911"/>
            <a:ext cx="4362769" cy="307777"/>
          </a:xfrm>
          <a:prstGeom prst="rect">
            <a:avLst/>
          </a:prstGeom>
          <a:noFill/>
          <a:ln>
            <a:solidFill>
              <a:srgbClr val="606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606060"/>
                </a:solidFill>
              </a:rPr>
              <a:t>YDT oturumları Pazar günü öğleden sonra yapılacaktır.</a:t>
            </a:r>
            <a:endParaRPr lang="tr-TR" sz="1400" b="1" dirty="0">
              <a:solidFill>
                <a:srgbClr val="60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3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640542" y="190324"/>
            <a:ext cx="4867833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TEMEL YETERLİLİK TESTİ (TYT) SORU SAYILARI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04" y="1553937"/>
            <a:ext cx="10137188" cy="3240486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152450" y="2143783"/>
            <a:ext cx="97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TÜRKÇE</a:t>
            </a:r>
            <a:endParaRPr lang="tr-TR" b="1" dirty="0"/>
          </a:p>
        </p:txBody>
      </p:sp>
      <p:sp>
        <p:nvSpPr>
          <p:cNvPr id="23" name="Metin kutusu 22"/>
          <p:cNvSpPr txBox="1"/>
          <p:nvPr/>
        </p:nvSpPr>
        <p:spPr>
          <a:xfrm>
            <a:off x="3627920" y="2020672"/>
            <a:ext cx="1178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SOSYAL</a:t>
            </a:r>
            <a:br>
              <a:rPr lang="tr-TR" b="1" dirty="0" smtClean="0"/>
            </a:br>
            <a:r>
              <a:rPr lang="tr-TR" b="1" dirty="0" smtClean="0"/>
              <a:t>BİLİMLER</a:t>
            </a:r>
            <a:endParaRPr lang="tr-TR" b="1" dirty="0"/>
          </a:p>
        </p:txBody>
      </p:sp>
      <p:sp>
        <p:nvSpPr>
          <p:cNvPr id="26" name="Metin kutusu 25"/>
          <p:cNvSpPr txBox="1"/>
          <p:nvPr/>
        </p:nvSpPr>
        <p:spPr>
          <a:xfrm>
            <a:off x="6016893" y="2143783"/>
            <a:ext cx="1409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MATEMATİK</a:t>
            </a:r>
            <a:endParaRPr lang="tr-TR" b="1" dirty="0"/>
          </a:p>
        </p:txBody>
      </p:sp>
      <p:sp>
        <p:nvSpPr>
          <p:cNvPr id="27" name="Metin kutusu 26"/>
          <p:cNvSpPr txBox="1"/>
          <p:nvPr/>
        </p:nvSpPr>
        <p:spPr>
          <a:xfrm>
            <a:off x="8534037" y="2020671"/>
            <a:ext cx="1409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FEN</a:t>
            </a:r>
            <a:br>
              <a:rPr lang="tr-TR" b="1" dirty="0" smtClean="0"/>
            </a:br>
            <a:r>
              <a:rPr lang="tr-TR" b="1" dirty="0" smtClean="0"/>
              <a:t>BİLİMLERİ</a:t>
            </a:r>
            <a:endParaRPr lang="tr-TR" b="1" dirty="0"/>
          </a:p>
        </p:txBody>
      </p:sp>
      <p:sp>
        <p:nvSpPr>
          <p:cNvPr id="30" name="Metin kutusu 29"/>
          <p:cNvSpPr txBox="1"/>
          <p:nvPr/>
        </p:nvSpPr>
        <p:spPr>
          <a:xfrm>
            <a:off x="1702324" y="3040780"/>
            <a:ext cx="976184" cy="59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tr-TR" b="1" dirty="0" smtClean="0"/>
              <a:t>40</a:t>
            </a:r>
          </a:p>
          <a:p>
            <a:pPr algn="ctr">
              <a:spcBef>
                <a:spcPts val="100"/>
              </a:spcBef>
            </a:pPr>
            <a:r>
              <a:rPr lang="tr-TR" b="1" dirty="0" smtClean="0"/>
              <a:t>Soru</a:t>
            </a:r>
            <a:endParaRPr lang="tr-TR" b="1" dirty="0"/>
          </a:p>
        </p:txBody>
      </p:sp>
      <p:sp>
        <p:nvSpPr>
          <p:cNvPr id="31" name="Metin kutusu 30"/>
          <p:cNvSpPr txBox="1"/>
          <p:nvPr/>
        </p:nvSpPr>
        <p:spPr>
          <a:xfrm>
            <a:off x="6721652" y="3040779"/>
            <a:ext cx="976184" cy="59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tr-TR" b="1" dirty="0" smtClean="0"/>
              <a:t>40</a:t>
            </a:r>
          </a:p>
          <a:p>
            <a:pPr algn="ctr">
              <a:spcBef>
                <a:spcPts val="100"/>
              </a:spcBef>
            </a:pPr>
            <a:r>
              <a:rPr lang="tr-TR" b="1" dirty="0" smtClean="0"/>
              <a:t>Soru</a:t>
            </a:r>
            <a:endParaRPr lang="tr-TR" b="1" dirty="0"/>
          </a:p>
        </p:txBody>
      </p:sp>
      <p:sp>
        <p:nvSpPr>
          <p:cNvPr id="32" name="Metin kutusu 31"/>
          <p:cNvSpPr txBox="1"/>
          <p:nvPr/>
        </p:nvSpPr>
        <p:spPr>
          <a:xfrm>
            <a:off x="4211988" y="3072182"/>
            <a:ext cx="976184" cy="59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tr-TR" b="1" dirty="0" smtClean="0"/>
              <a:t>20</a:t>
            </a:r>
          </a:p>
          <a:p>
            <a:pPr algn="ctr">
              <a:spcBef>
                <a:spcPts val="100"/>
              </a:spcBef>
            </a:pPr>
            <a:r>
              <a:rPr lang="tr-TR" b="1" dirty="0" smtClean="0"/>
              <a:t>Soru</a:t>
            </a:r>
            <a:endParaRPr lang="tr-TR" b="1" dirty="0"/>
          </a:p>
        </p:txBody>
      </p:sp>
      <p:sp>
        <p:nvSpPr>
          <p:cNvPr id="33" name="Metin kutusu 32"/>
          <p:cNvSpPr txBox="1"/>
          <p:nvPr/>
        </p:nvSpPr>
        <p:spPr>
          <a:xfrm>
            <a:off x="9263510" y="3040778"/>
            <a:ext cx="976184" cy="59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tr-TR" b="1" dirty="0" smtClean="0"/>
              <a:t>20</a:t>
            </a:r>
          </a:p>
          <a:p>
            <a:pPr algn="ctr">
              <a:spcBef>
                <a:spcPts val="100"/>
              </a:spcBef>
            </a:pPr>
            <a:r>
              <a:rPr lang="tr-TR" b="1" dirty="0" smtClean="0"/>
              <a:t>Soru</a:t>
            </a:r>
            <a:endParaRPr lang="tr-TR" b="1" dirty="0"/>
          </a:p>
        </p:txBody>
      </p:sp>
      <p:sp>
        <p:nvSpPr>
          <p:cNvPr id="34" name="Metin kutusu 33"/>
          <p:cNvSpPr txBox="1"/>
          <p:nvPr/>
        </p:nvSpPr>
        <p:spPr>
          <a:xfrm>
            <a:off x="758244" y="3904434"/>
            <a:ext cx="214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Paragraf ağırlıkta sorular sorulmaktadır.</a:t>
            </a:r>
            <a:endParaRPr lang="tr-TR" b="1" dirty="0"/>
          </a:p>
        </p:txBody>
      </p:sp>
      <p:sp>
        <p:nvSpPr>
          <p:cNvPr id="35" name="Metin kutusu 34"/>
          <p:cNvSpPr txBox="1"/>
          <p:nvPr/>
        </p:nvSpPr>
        <p:spPr>
          <a:xfrm>
            <a:off x="3341466" y="3693493"/>
            <a:ext cx="21455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Tarih: 5 Soru</a:t>
            </a:r>
          </a:p>
          <a:p>
            <a:r>
              <a:rPr lang="tr-TR" b="1" dirty="0" smtClean="0"/>
              <a:t>Coğrafya: 5 Soru</a:t>
            </a:r>
          </a:p>
          <a:p>
            <a:r>
              <a:rPr lang="tr-TR" b="1" dirty="0" smtClean="0"/>
              <a:t>Felsefe: 5 Soru</a:t>
            </a:r>
          </a:p>
          <a:p>
            <a:r>
              <a:rPr lang="tr-TR" b="1" dirty="0" smtClean="0"/>
              <a:t>Din Kültürü: 5 Soru</a:t>
            </a:r>
            <a:endParaRPr lang="tr-TR" b="1" dirty="0"/>
          </a:p>
        </p:txBody>
      </p:sp>
      <p:sp>
        <p:nvSpPr>
          <p:cNvPr id="36" name="Metin kutusu 35"/>
          <p:cNvSpPr txBox="1"/>
          <p:nvPr/>
        </p:nvSpPr>
        <p:spPr>
          <a:xfrm>
            <a:off x="5775743" y="3756618"/>
            <a:ext cx="21455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Geometri soruları da Matematik testi kapsamında sorulmaktadır.</a:t>
            </a:r>
            <a:endParaRPr lang="tr-TR" b="1" dirty="0"/>
          </a:p>
        </p:txBody>
      </p:sp>
      <p:sp>
        <p:nvSpPr>
          <p:cNvPr id="37" name="Metin kutusu 36"/>
          <p:cNvSpPr txBox="1"/>
          <p:nvPr/>
        </p:nvSpPr>
        <p:spPr>
          <a:xfrm>
            <a:off x="8457821" y="3765594"/>
            <a:ext cx="2145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Fizik: 7 Soru</a:t>
            </a:r>
          </a:p>
          <a:p>
            <a:r>
              <a:rPr lang="tr-TR" b="1" dirty="0" smtClean="0"/>
              <a:t>Kimya: 7 Soru</a:t>
            </a:r>
          </a:p>
          <a:p>
            <a:r>
              <a:rPr lang="tr-TR" b="1" dirty="0" smtClean="0"/>
              <a:t>Biyoloji: 6 Soru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65488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603471" y="128363"/>
            <a:ext cx="4867833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TEMEL YETERLİLİK TESTİ (TYT) SORU TARZLARI NASIL OLACAK?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4990"/>
            <a:ext cx="10454864" cy="5711353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381050" y="2922890"/>
            <a:ext cx="16587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/>
              <a:t>SORULAR ORTAK MÜFREDATTAN OLACAK</a:t>
            </a:r>
          </a:p>
          <a:p>
            <a:pPr algn="ctr"/>
            <a:endParaRPr lang="tr-TR" sz="1400" dirty="0"/>
          </a:p>
        </p:txBody>
      </p:sp>
      <p:sp>
        <p:nvSpPr>
          <p:cNvPr id="21" name="Metin kutusu 20"/>
          <p:cNvSpPr txBox="1"/>
          <p:nvPr/>
        </p:nvSpPr>
        <p:spPr>
          <a:xfrm>
            <a:off x="3568720" y="2552187"/>
            <a:ext cx="165871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/>
              <a:t>OKUDUĞUNU ANLAMA VE YORUMLAMA BECERİLERİNİ ÖLÇECEK</a:t>
            </a:r>
          </a:p>
          <a:p>
            <a:endParaRPr lang="tr-TR" sz="1400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5649903" y="2236914"/>
            <a:ext cx="184301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/>
              <a:t>SOSYAL ALANLARDA</a:t>
            </a:r>
          </a:p>
          <a:p>
            <a:pPr algn="ctr"/>
            <a:r>
              <a:rPr lang="tr-TR" sz="1400" b="1" dirty="0"/>
              <a:t>YİNE ADAYLARIN</a:t>
            </a:r>
            <a:br>
              <a:rPr lang="tr-TR" sz="1400" b="1" dirty="0"/>
            </a:br>
            <a:r>
              <a:rPr lang="tr-TR" sz="1400" b="1" dirty="0"/>
              <a:t>OKUDUĞUNU </a:t>
            </a:r>
            <a:br>
              <a:rPr lang="tr-TR" sz="1400" b="1" dirty="0"/>
            </a:br>
            <a:r>
              <a:rPr lang="tr-TR" sz="1400" b="1" dirty="0" smtClean="0"/>
              <a:t>ANLAMA BECERİLERİ</a:t>
            </a:r>
            <a:endParaRPr lang="tr-TR" sz="1400" b="1" dirty="0"/>
          </a:p>
          <a:p>
            <a:pPr algn="ctr"/>
            <a:r>
              <a:rPr lang="tr-TR" sz="1400" b="1" dirty="0"/>
              <a:t>ÖLÇÜLECEK.</a:t>
            </a:r>
          </a:p>
          <a:p>
            <a:pPr algn="ctr"/>
            <a:endParaRPr lang="tr-TR" sz="1400" b="1" dirty="0"/>
          </a:p>
          <a:p>
            <a:endParaRPr lang="tr-TR" sz="1400" dirty="0"/>
          </a:p>
        </p:txBody>
      </p:sp>
      <p:sp>
        <p:nvSpPr>
          <p:cNvPr id="24" name="Metin kutusu 23"/>
          <p:cNvSpPr txBox="1"/>
          <p:nvPr/>
        </p:nvSpPr>
        <p:spPr>
          <a:xfrm>
            <a:off x="7768157" y="1753339"/>
            <a:ext cx="18430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/>
              <a:t>FEN BİLİMLERİ ALANINA YATKINLIĞI VE YORUMLAMA BECERİLERİNİ ÖLÇECEK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7105135" y="4484794"/>
            <a:ext cx="2938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/>
              <a:t>MATEMATİK KAVRAMLARINI KULLANMA VE TEMEL MATEMATİK İŞLEMLERİ YAPMA BECERİSİ ÖLÇÜLECEK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16" y="1753339"/>
            <a:ext cx="658255" cy="342293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547" y="1350538"/>
            <a:ext cx="658255" cy="342293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775" y="1150001"/>
            <a:ext cx="658255" cy="342293"/>
          </a:xfrm>
          <a:prstGeom prst="rect">
            <a:avLst/>
          </a:prstGeom>
        </p:spPr>
      </p:pic>
      <p:pic>
        <p:nvPicPr>
          <p:cNvPr id="38" name="Resim 3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918" y="707998"/>
            <a:ext cx="658255" cy="342293"/>
          </a:xfrm>
          <a:prstGeom prst="rect">
            <a:avLst/>
          </a:prstGeom>
        </p:spPr>
      </p:pic>
      <p:pic>
        <p:nvPicPr>
          <p:cNvPr id="39" name="Resim 3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536" y="4234744"/>
            <a:ext cx="658255" cy="34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4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640542" y="190324"/>
            <a:ext cx="4867833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TEMEL YETERLİLİK TESTİ (TYT) PUAN TÜRÜ NEDİR? NERELERDE KULLANILIR?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467" y="1138893"/>
            <a:ext cx="2715923" cy="4273365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951" y="1138893"/>
            <a:ext cx="2687730" cy="4273365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643" y="1138893"/>
            <a:ext cx="2687730" cy="4273365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1360622" y="1235676"/>
            <a:ext cx="1705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TYT PUAN TÜRÜ</a:t>
            </a:r>
            <a:endParaRPr lang="tr-TR" b="1" dirty="0"/>
          </a:p>
        </p:txBody>
      </p:sp>
      <p:sp>
        <p:nvSpPr>
          <p:cNvPr id="28" name="Metin kutusu 27"/>
          <p:cNvSpPr txBox="1"/>
          <p:nvPr/>
        </p:nvSpPr>
        <p:spPr>
          <a:xfrm>
            <a:off x="4477067" y="1228241"/>
            <a:ext cx="203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KULLANILDIĞI YER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7493353" y="1235676"/>
            <a:ext cx="203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KULLANILDIĞI YER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1335908" y="2363796"/>
            <a:ext cx="1705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/>
              <a:t>Üniversiteye girişte için yapılan Temel Yeterlilik Testi sonucu oluşan puandır. </a:t>
            </a:r>
            <a:r>
              <a:rPr lang="tr-TR" sz="1800" b="1" dirty="0">
                <a:solidFill>
                  <a:srgbClr val="FF0000"/>
                </a:solidFill>
              </a:rPr>
              <a:t>Tek puan türüdür.</a:t>
            </a:r>
          </a:p>
          <a:p>
            <a:pPr algn="ctr"/>
            <a:endParaRPr lang="tr-TR" sz="1800" dirty="0"/>
          </a:p>
        </p:txBody>
      </p:sp>
      <p:sp>
        <p:nvSpPr>
          <p:cNvPr id="39" name="Metin kutusu 38"/>
          <p:cNvSpPr txBox="1"/>
          <p:nvPr/>
        </p:nvSpPr>
        <p:spPr>
          <a:xfrm>
            <a:off x="4451458" y="2347554"/>
            <a:ext cx="17052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1800" b="1" dirty="0" smtClean="0"/>
              <a:t>Ön </a:t>
            </a:r>
            <a:r>
              <a:rPr lang="tr-TR" sz="1800" b="1" dirty="0"/>
              <a:t>Lisans Bölümlerini </a:t>
            </a:r>
          </a:p>
          <a:p>
            <a:pPr algn="ctr"/>
            <a:r>
              <a:rPr lang="tr-TR" sz="1800" b="1" dirty="0"/>
              <a:t>tercih ederken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1800" b="1" dirty="0" smtClean="0"/>
              <a:t>Açık öğretim  Ön lisans tercihlerinde</a:t>
            </a:r>
            <a:endParaRPr lang="tr-TR" sz="18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tr-TR" sz="1800" b="1" dirty="0"/>
          </a:p>
        </p:txBody>
      </p:sp>
      <p:sp>
        <p:nvSpPr>
          <p:cNvPr id="40" name="Metin kutusu 39"/>
          <p:cNvSpPr txBox="1"/>
          <p:nvPr/>
        </p:nvSpPr>
        <p:spPr>
          <a:xfrm>
            <a:off x="7488373" y="2259912"/>
            <a:ext cx="18682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/>
              <a:t>Özel Yetenek Sınavına başvuru </a:t>
            </a:r>
            <a:r>
              <a:rPr lang="tr-TR" sz="1800" b="1" dirty="0" smtClean="0"/>
              <a:t>yaparken öğrencilerin TYT puan türündeki puanlarına bakılır.</a:t>
            </a:r>
            <a:endParaRPr lang="tr-TR" sz="1800" b="1" dirty="0"/>
          </a:p>
        </p:txBody>
      </p:sp>
    </p:spTree>
    <p:extLst>
      <p:ext uri="{BB962C8B-B14F-4D97-AF65-F5344CB8AC3E}">
        <p14:creationId xmlns:p14="http://schemas.microsoft.com/office/powerpoint/2010/main" val="17925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640542" y="190324"/>
            <a:ext cx="4867833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 YETERLİLİK TESTİ (AYT) SORU SAYILARI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92" y="1689722"/>
            <a:ext cx="2102266" cy="327769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822" y="1377961"/>
            <a:ext cx="2302226" cy="358945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4712" y="1066199"/>
            <a:ext cx="2502185" cy="390121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3561" y="831505"/>
            <a:ext cx="2511251" cy="3901219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3144" y="4964371"/>
            <a:ext cx="326372" cy="32737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2712" y="4964371"/>
            <a:ext cx="326372" cy="32737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8058" y="4964371"/>
            <a:ext cx="326372" cy="327375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0433" y="4732724"/>
            <a:ext cx="335438" cy="327375"/>
          </a:xfrm>
          <a:prstGeom prst="rect">
            <a:avLst/>
          </a:prstGeom>
        </p:spPr>
      </p:pic>
      <p:sp>
        <p:nvSpPr>
          <p:cNvPr id="17" name="Metin kutusu 16"/>
          <p:cNvSpPr txBox="1"/>
          <p:nvPr/>
        </p:nvSpPr>
        <p:spPr>
          <a:xfrm rot="21097681">
            <a:off x="447687" y="1505055"/>
            <a:ext cx="210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Matematik</a:t>
            </a:r>
            <a:endParaRPr lang="tr-TR" sz="1800" b="1" dirty="0"/>
          </a:p>
        </p:txBody>
      </p:sp>
      <p:sp>
        <p:nvSpPr>
          <p:cNvPr id="23" name="Metin kutusu 22"/>
          <p:cNvSpPr txBox="1"/>
          <p:nvPr/>
        </p:nvSpPr>
        <p:spPr>
          <a:xfrm rot="21097681">
            <a:off x="2789067" y="1184539"/>
            <a:ext cx="210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Edebiyat-Sosyal-1</a:t>
            </a:r>
            <a:endParaRPr lang="tr-TR" sz="1800" b="1" dirty="0"/>
          </a:p>
        </p:txBody>
      </p:sp>
      <p:sp>
        <p:nvSpPr>
          <p:cNvPr id="24" name="Metin kutusu 23"/>
          <p:cNvSpPr txBox="1"/>
          <p:nvPr/>
        </p:nvSpPr>
        <p:spPr>
          <a:xfrm rot="21097681">
            <a:off x="5211476" y="919338"/>
            <a:ext cx="210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Sosyal Bil.-2</a:t>
            </a:r>
            <a:endParaRPr lang="tr-TR" sz="1800" b="1" dirty="0"/>
          </a:p>
        </p:txBody>
      </p:sp>
      <p:sp>
        <p:nvSpPr>
          <p:cNvPr id="25" name="Metin kutusu 24"/>
          <p:cNvSpPr txBox="1"/>
          <p:nvPr/>
        </p:nvSpPr>
        <p:spPr>
          <a:xfrm rot="21097681">
            <a:off x="7911092" y="669360"/>
            <a:ext cx="210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Fen Bil.</a:t>
            </a:r>
            <a:endParaRPr lang="tr-TR" sz="1800" b="1" dirty="0"/>
          </a:p>
        </p:txBody>
      </p:sp>
      <p:sp>
        <p:nvSpPr>
          <p:cNvPr id="26" name="Metin kutusu 25"/>
          <p:cNvSpPr txBox="1"/>
          <p:nvPr/>
        </p:nvSpPr>
        <p:spPr>
          <a:xfrm>
            <a:off x="432001" y="2636072"/>
            <a:ext cx="21022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40 </a:t>
            </a:r>
          </a:p>
          <a:p>
            <a:pPr algn="ctr"/>
            <a:r>
              <a:rPr lang="tr-TR" sz="2800" b="1" dirty="0" smtClean="0"/>
              <a:t>SORU</a:t>
            </a:r>
          </a:p>
          <a:p>
            <a:pPr algn="ctr"/>
            <a:endParaRPr lang="tr-TR" sz="2800" b="1" dirty="0"/>
          </a:p>
        </p:txBody>
      </p:sp>
      <p:sp>
        <p:nvSpPr>
          <p:cNvPr id="27" name="Metin kutusu 26"/>
          <p:cNvSpPr txBox="1"/>
          <p:nvPr/>
        </p:nvSpPr>
        <p:spPr>
          <a:xfrm>
            <a:off x="2760243" y="2523253"/>
            <a:ext cx="2102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Edebiyat:24 Soru</a:t>
            </a:r>
          </a:p>
          <a:p>
            <a:pPr algn="ctr"/>
            <a:r>
              <a:rPr lang="tr-TR" sz="1800" b="1" dirty="0" smtClean="0"/>
              <a:t>Tarih-1:10 Soru</a:t>
            </a:r>
          </a:p>
          <a:p>
            <a:pPr algn="ctr"/>
            <a:r>
              <a:rPr lang="tr-TR" sz="1800" b="1" dirty="0" smtClean="0"/>
              <a:t>Coğrafya-1:6 Soru</a:t>
            </a:r>
          </a:p>
          <a:p>
            <a:pPr algn="ctr"/>
            <a:endParaRPr lang="tr-TR" sz="1800" b="1" dirty="0"/>
          </a:p>
        </p:txBody>
      </p:sp>
      <p:sp>
        <p:nvSpPr>
          <p:cNvPr id="30" name="Metin kutusu 29"/>
          <p:cNvSpPr txBox="1"/>
          <p:nvPr/>
        </p:nvSpPr>
        <p:spPr>
          <a:xfrm>
            <a:off x="5334671" y="2324896"/>
            <a:ext cx="21022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Tarih-1:11 Soru</a:t>
            </a:r>
          </a:p>
          <a:p>
            <a:pPr algn="ctr"/>
            <a:r>
              <a:rPr lang="tr-TR" sz="1800" b="1" dirty="0" smtClean="0"/>
              <a:t>Coğrafya-1:11 Soru</a:t>
            </a:r>
          </a:p>
          <a:p>
            <a:pPr algn="ctr"/>
            <a:r>
              <a:rPr lang="tr-TR" sz="1800" b="1" dirty="0" smtClean="0"/>
              <a:t>Din Kül.:6 </a:t>
            </a:r>
            <a:r>
              <a:rPr lang="tr-TR" sz="1800" b="1" dirty="0"/>
              <a:t>Soru</a:t>
            </a:r>
          </a:p>
          <a:p>
            <a:pPr algn="ctr"/>
            <a:r>
              <a:rPr lang="tr-TR" sz="1800" b="1" dirty="0" smtClean="0"/>
              <a:t>Fel. Grb.:12 </a:t>
            </a:r>
            <a:r>
              <a:rPr lang="tr-TR" sz="1800" b="1" dirty="0"/>
              <a:t>Soru</a:t>
            </a:r>
          </a:p>
          <a:p>
            <a:pPr algn="ctr"/>
            <a:endParaRPr lang="tr-TR" sz="1800" b="1" dirty="0" smtClean="0"/>
          </a:p>
          <a:p>
            <a:pPr algn="ctr"/>
            <a:endParaRPr lang="tr-TR" sz="1800" b="1" dirty="0"/>
          </a:p>
        </p:txBody>
      </p:sp>
      <p:sp>
        <p:nvSpPr>
          <p:cNvPr id="31" name="Metin kutusu 30"/>
          <p:cNvSpPr txBox="1"/>
          <p:nvPr/>
        </p:nvSpPr>
        <p:spPr>
          <a:xfrm>
            <a:off x="7988053" y="2093478"/>
            <a:ext cx="2102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Fizik: 14 Soru</a:t>
            </a:r>
          </a:p>
          <a:p>
            <a:pPr algn="ctr"/>
            <a:r>
              <a:rPr lang="tr-TR" sz="1800" b="1" dirty="0" smtClean="0"/>
              <a:t>Kimya: 13 Soru</a:t>
            </a:r>
          </a:p>
          <a:p>
            <a:pPr algn="ctr"/>
            <a:r>
              <a:rPr lang="tr-TR" sz="1800" b="1" dirty="0" smtClean="0"/>
              <a:t>Biyoloji 13 Soru</a:t>
            </a:r>
            <a:endParaRPr lang="tr-TR" sz="1800" b="1" dirty="0"/>
          </a:p>
        </p:txBody>
      </p:sp>
      <p:sp>
        <p:nvSpPr>
          <p:cNvPr id="32" name="Metin kutusu 31"/>
          <p:cNvSpPr txBox="1"/>
          <p:nvPr/>
        </p:nvSpPr>
        <p:spPr>
          <a:xfrm>
            <a:off x="107250" y="4469374"/>
            <a:ext cx="21022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b="1" dirty="0" smtClean="0"/>
              <a:t>Geometri Soruları</a:t>
            </a:r>
          </a:p>
          <a:p>
            <a:pPr algn="ctr"/>
            <a:r>
              <a:rPr lang="tr-TR" sz="1100" b="1" dirty="0" smtClean="0"/>
              <a:t>Matematik Testi </a:t>
            </a:r>
          </a:p>
          <a:p>
            <a:pPr algn="ctr"/>
            <a:r>
              <a:rPr lang="tr-TR" sz="1100" b="1" dirty="0" smtClean="0"/>
              <a:t>İçinde yer almaktadır.</a:t>
            </a:r>
            <a:endParaRPr lang="tr-TR" sz="1100" b="1" dirty="0"/>
          </a:p>
        </p:txBody>
      </p:sp>
      <p:sp>
        <p:nvSpPr>
          <p:cNvPr id="33" name="Metin kutusu 32"/>
          <p:cNvSpPr txBox="1"/>
          <p:nvPr/>
        </p:nvSpPr>
        <p:spPr>
          <a:xfrm>
            <a:off x="4988048" y="4469374"/>
            <a:ext cx="21022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b="1" dirty="0" smtClean="0"/>
              <a:t>Felsefe Grubu Sorularında</a:t>
            </a:r>
          </a:p>
          <a:p>
            <a:pPr algn="ctr"/>
            <a:r>
              <a:rPr lang="tr-TR" sz="1100" b="1" dirty="0" smtClean="0"/>
              <a:t>Sosyoloji, Mantık, Psikoloji</a:t>
            </a:r>
          </a:p>
          <a:p>
            <a:pPr algn="ctr"/>
            <a:r>
              <a:rPr lang="tr-TR" sz="1100" b="1" dirty="0" smtClean="0"/>
              <a:t>Dersleri yer almaktadır.</a:t>
            </a:r>
            <a:endParaRPr lang="tr-TR" sz="1100" b="1" dirty="0"/>
          </a:p>
        </p:txBody>
      </p:sp>
    </p:spTree>
    <p:extLst>
      <p:ext uri="{BB962C8B-B14F-4D97-AF65-F5344CB8AC3E}">
        <p14:creationId xmlns:p14="http://schemas.microsoft.com/office/powerpoint/2010/main" val="293041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640542" y="190324"/>
            <a:ext cx="4867833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YABANCI DİL TESTİ (YDT) SORU SAYILARI VE SINAV YAPILAN DİLLER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712" y="973685"/>
            <a:ext cx="2347248" cy="500698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653834" y="1534783"/>
            <a:ext cx="498120" cy="98228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53835" y="2290691"/>
            <a:ext cx="498121" cy="982282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653836" y="3802511"/>
            <a:ext cx="498121" cy="982281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653755" y="3017499"/>
            <a:ext cx="498837" cy="981726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653834" y="4587441"/>
            <a:ext cx="498120" cy="982280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2776503" y="1238899"/>
            <a:ext cx="461665" cy="13242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tr-TR" sz="1800" b="1" dirty="0" smtClean="0"/>
              <a:t>SORU SAYISI</a:t>
            </a:r>
            <a:endParaRPr lang="tr-TR" sz="1800" b="1" dirty="0"/>
          </a:p>
        </p:txBody>
      </p:sp>
      <p:sp>
        <p:nvSpPr>
          <p:cNvPr id="17" name="Metin kutusu 16"/>
          <p:cNvSpPr txBox="1"/>
          <p:nvPr/>
        </p:nvSpPr>
        <p:spPr>
          <a:xfrm rot="5400000">
            <a:off x="2299448" y="3368396"/>
            <a:ext cx="1415772" cy="13242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tr-TR" sz="4000" b="1" dirty="0" smtClean="0"/>
              <a:t>80 </a:t>
            </a:r>
          </a:p>
          <a:p>
            <a:pPr algn="ctr"/>
            <a:r>
              <a:rPr lang="tr-TR" sz="4000" b="1" dirty="0" smtClean="0"/>
              <a:t>SORU</a:t>
            </a:r>
            <a:endParaRPr lang="tr-TR" sz="4000" b="1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5411754" y="1214186"/>
            <a:ext cx="3642847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SINAV YAPILAN DİLLER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6508375" y="1820344"/>
            <a:ext cx="2548757" cy="369332"/>
          </a:xfrm>
          <a:prstGeom prst="rect">
            <a:avLst/>
          </a:prstGeom>
          <a:solidFill>
            <a:srgbClr val="B8104B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İNGİLİZCE</a:t>
            </a:r>
          </a:p>
        </p:txBody>
      </p:sp>
      <p:sp>
        <p:nvSpPr>
          <p:cNvPr id="22" name="Metin kutusu 21"/>
          <p:cNvSpPr txBox="1"/>
          <p:nvPr/>
        </p:nvSpPr>
        <p:spPr>
          <a:xfrm>
            <a:off x="6508374" y="2597166"/>
            <a:ext cx="2548757" cy="369332"/>
          </a:xfrm>
          <a:prstGeom prst="rect">
            <a:avLst/>
          </a:prstGeom>
          <a:solidFill>
            <a:srgbClr val="093C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RUSÇA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6508374" y="3323696"/>
            <a:ext cx="2548757" cy="369332"/>
          </a:xfrm>
          <a:prstGeom prst="rect">
            <a:avLst/>
          </a:prstGeom>
          <a:solidFill>
            <a:srgbClr val="1242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ARAPÇA</a:t>
            </a:r>
          </a:p>
        </p:txBody>
      </p:sp>
      <p:sp>
        <p:nvSpPr>
          <p:cNvPr id="24" name="Metin kutusu 23"/>
          <p:cNvSpPr txBox="1"/>
          <p:nvPr/>
        </p:nvSpPr>
        <p:spPr>
          <a:xfrm>
            <a:off x="6505845" y="4108985"/>
            <a:ext cx="2548757" cy="369332"/>
          </a:xfrm>
          <a:prstGeom prst="rect">
            <a:avLst/>
          </a:prstGeom>
          <a:solidFill>
            <a:srgbClr val="FF55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FRANSIZCA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6505844" y="4894274"/>
            <a:ext cx="2548757" cy="369332"/>
          </a:xfrm>
          <a:prstGeom prst="rect">
            <a:avLst/>
          </a:prstGeom>
          <a:solidFill>
            <a:srgbClr val="B8104B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ALMANCA</a:t>
            </a:r>
          </a:p>
        </p:txBody>
      </p:sp>
      <p:sp>
        <p:nvSpPr>
          <p:cNvPr id="26" name="Metin kutusu 25"/>
          <p:cNvSpPr txBox="1"/>
          <p:nvPr/>
        </p:nvSpPr>
        <p:spPr>
          <a:xfrm rot="16200000">
            <a:off x="7531069" y="2509280"/>
            <a:ext cx="4677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Her dil türü için 80 Soru sorulmaktadır. Aday istediği dil türünden sadece tek oturumdan seçim yapmak kaydı ile sınava girebilir.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59844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640542" y="190324"/>
            <a:ext cx="4867833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 YETERLİLİK ve DİL TESTİ (AYT/YDT) PUAN TÜRLERİ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334" y="950176"/>
            <a:ext cx="3852453" cy="468450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787" y="950176"/>
            <a:ext cx="3851439" cy="4683272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977653" y="1600111"/>
            <a:ext cx="2104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</a:rPr>
              <a:t> PUAN KULLANIM YERLERİ</a:t>
            </a:r>
            <a:endParaRPr lang="tr-TR" sz="1800" b="1" dirty="0">
              <a:solidFill>
                <a:schemeClr val="bg1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128332" y="1600111"/>
            <a:ext cx="1421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</a:rPr>
              <a:t>AYT</a:t>
            </a:r>
          </a:p>
          <a:p>
            <a:pPr algn="ctr"/>
            <a:r>
              <a:rPr lang="tr-TR" sz="1800" b="1" dirty="0" smtClean="0">
                <a:solidFill>
                  <a:schemeClr val="bg1"/>
                </a:solidFill>
              </a:rPr>
              <a:t>YDT</a:t>
            </a:r>
            <a:endParaRPr lang="tr-TR" sz="1800" b="1" dirty="0">
              <a:solidFill>
                <a:schemeClr val="bg1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5830106" y="1600110"/>
            <a:ext cx="2104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</a:rPr>
              <a:t>PUAN </a:t>
            </a:r>
            <a:br>
              <a:rPr lang="tr-TR" sz="1800" b="1" dirty="0" smtClean="0">
                <a:solidFill>
                  <a:schemeClr val="bg1"/>
                </a:solidFill>
              </a:rPr>
            </a:br>
            <a:r>
              <a:rPr lang="tr-TR" sz="1800" b="1" dirty="0" smtClean="0">
                <a:solidFill>
                  <a:schemeClr val="bg1"/>
                </a:solidFill>
              </a:rPr>
              <a:t>TÜRLERİ</a:t>
            </a:r>
            <a:endParaRPr lang="tr-TR" sz="1800" b="1" dirty="0">
              <a:solidFill>
                <a:schemeClr val="bg1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4564627" y="1598877"/>
            <a:ext cx="2104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</a:rPr>
              <a:t>AYT</a:t>
            </a:r>
          </a:p>
          <a:p>
            <a:pPr algn="ctr"/>
            <a:r>
              <a:rPr lang="tr-TR" sz="1800" b="1" dirty="0" smtClean="0">
                <a:solidFill>
                  <a:schemeClr val="bg1"/>
                </a:solidFill>
              </a:rPr>
              <a:t>YDT</a:t>
            </a:r>
            <a:endParaRPr lang="tr-TR" sz="1800" b="1" dirty="0">
              <a:solidFill>
                <a:schemeClr val="bg1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3022265" y="5191348"/>
            <a:ext cx="2104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</a:rPr>
              <a:t>YKS 2023</a:t>
            </a:r>
            <a:endParaRPr lang="tr-TR" sz="1800" b="1" dirty="0">
              <a:solidFill>
                <a:schemeClr val="bg1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6882299" y="5191348"/>
            <a:ext cx="2104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</a:rPr>
              <a:t>YKS 2023</a:t>
            </a:r>
            <a:endParaRPr lang="tr-TR" sz="1800" b="1" dirty="0">
              <a:solidFill>
                <a:schemeClr val="bg1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2184795" y="2411762"/>
            <a:ext cx="20806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-ALAN YETERLİLİK VE DİL TESTİ SONUCU OLUŞAN PUANDIR.</a:t>
            </a:r>
            <a:endParaRPr lang="tr-TR" sz="2000" b="1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2184796" y="3775490"/>
            <a:ext cx="20806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-LİSANS PROGRAMLARINI TERCİH EDERKEN KULLANILIR.</a:t>
            </a:r>
          </a:p>
          <a:p>
            <a:endParaRPr lang="tr-TR" sz="2000" b="1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5941754" y="2411762"/>
            <a:ext cx="2371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- AÇIKÖĞRETİM LİSANS PROGRAMLARINI TERCİH EDERKEN KULLANILIR.</a:t>
            </a:r>
            <a:endParaRPr lang="tr-TR" b="1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5941754" y="3273973"/>
            <a:ext cx="19927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 smtClean="0">
                <a:solidFill>
                  <a:srgbClr val="FF0000"/>
                </a:solidFill>
              </a:rPr>
              <a:t> -EŞİT AĞIRLIK</a:t>
            </a:r>
          </a:p>
          <a:p>
            <a:r>
              <a:rPr lang="tr-TR" sz="1800" b="1" dirty="0" smtClean="0">
                <a:solidFill>
                  <a:srgbClr val="FF0000"/>
                </a:solidFill>
              </a:rPr>
              <a:t> -SAYISAL</a:t>
            </a:r>
          </a:p>
          <a:p>
            <a:r>
              <a:rPr lang="tr-TR" sz="1800" b="1" dirty="0" smtClean="0">
                <a:solidFill>
                  <a:srgbClr val="FF0000"/>
                </a:solidFill>
              </a:rPr>
              <a:t> -SÖZEL </a:t>
            </a:r>
          </a:p>
          <a:p>
            <a:r>
              <a:rPr lang="tr-TR" sz="1800" b="1" dirty="0" smtClean="0">
                <a:solidFill>
                  <a:srgbClr val="FF0000"/>
                </a:solidFill>
              </a:rPr>
              <a:t> -DİL </a:t>
            </a:r>
          </a:p>
          <a:p>
            <a:r>
              <a:rPr lang="tr-TR" sz="1800" b="1" dirty="0" smtClean="0"/>
              <a:t>OLMAK </a:t>
            </a:r>
            <a:r>
              <a:rPr lang="tr-TR" sz="1800" b="1" dirty="0"/>
              <a:t>ÜZERE 4 E AYRILIR…</a:t>
            </a:r>
          </a:p>
          <a:p>
            <a:endParaRPr lang="tr-TR" sz="1800" b="1" dirty="0"/>
          </a:p>
        </p:txBody>
      </p:sp>
    </p:spTree>
    <p:extLst>
      <p:ext uri="{BB962C8B-B14F-4D97-AF65-F5344CB8AC3E}">
        <p14:creationId xmlns:p14="http://schemas.microsoft.com/office/powerpoint/2010/main" val="22239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640542" y="190324"/>
            <a:ext cx="4867833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HANGİ PUAN TÜRÜ İÇİN HANGİ TESTLERİ ÇÖZMELİYİM?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79" y="1142376"/>
            <a:ext cx="1518273" cy="134133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865" y="1142376"/>
            <a:ext cx="1518274" cy="134133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952" y="1142376"/>
            <a:ext cx="1516377" cy="133965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3142" y="1142376"/>
            <a:ext cx="1511160" cy="1335047"/>
          </a:xfrm>
          <a:prstGeom prst="rect">
            <a:avLst/>
          </a:prstGeom>
        </p:spPr>
      </p:pic>
      <p:pic>
        <p:nvPicPr>
          <p:cNvPr id="30" name="Resim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79" y="2616949"/>
            <a:ext cx="1518273" cy="1341331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865" y="2616949"/>
            <a:ext cx="1518274" cy="1341331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952" y="2616949"/>
            <a:ext cx="1516377" cy="1339656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3142" y="2616949"/>
            <a:ext cx="1511160" cy="1335047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79" y="4091522"/>
            <a:ext cx="1518273" cy="1341331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865" y="4091522"/>
            <a:ext cx="1518274" cy="1341331"/>
          </a:xfrm>
          <a:prstGeom prst="rect">
            <a:avLst/>
          </a:prstGeom>
        </p:spPr>
      </p:pic>
      <p:pic>
        <p:nvPicPr>
          <p:cNvPr id="36" name="Resim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952" y="4091522"/>
            <a:ext cx="1516377" cy="1339656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3142" y="4091522"/>
            <a:ext cx="1511160" cy="1335047"/>
          </a:xfrm>
          <a:prstGeom prst="rect">
            <a:avLst/>
          </a:prstGeom>
        </p:spPr>
      </p:pic>
      <p:pic>
        <p:nvPicPr>
          <p:cNvPr id="39" name="Resim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484902" y="925127"/>
            <a:ext cx="1518274" cy="1341331"/>
          </a:xfrm>
          <a:prstGeom prst="rect">
            <a:avLst/>
          </a:prstGeom>
        </p:spPr>
      </p:pic>
      <p:pic>
        <p:nvPicPr>
          <p:cNvPr id="40" name="Resim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484902" y="2565894"/>
            <a:ext cx="1518273" cy="1341331"/>
          </a:xfrm>
          <a:prstGeom prst="rect">
            <a:avLst/>
          </a:prstGeom>
        </p:spPr>
      </p:pic>
      <p:pic>
        <p:nvPicPr>
          <p:cNvPr id="41" name="Resim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486687" y="4206550"/>
            <a:ext cx="1516377" cy="1339656"/>
          </a:xfrm>
          <a:prstGeom prst="rect">
            <a:avLst/>
          </a:prstGeom>
        </p:spPr>
      </p:pic>
      <p:sp>
        <p:nvSpPr>
          <p:cNvPr id="42" name="Metin kutusu 41"/>
          <p:cNvSpPr txBox="1"/>
          <p:nvPr/>
        </p:nvSpPr>
        <p:spPr>
          <a:xfrm>
            <a:off x="855532" y="1625233"/>
            <a:ext cx="101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</a:rPr>
              <a:t>SAYISAL</a:t>
            </a:r>
            <a:endParaRPr lang="tr-TR" sz="1800" b="1" dirty="0">
              <a:solidFill>
                <a:schemeClr val="bg1"/>
              </a:solidFill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900702" y="3099806"/>
            <a:ext cx="101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rgbClr val="FCB424"/>
                </a:solidFill>
              </a:rPr>
              <a:t>SÖZEL</a:t>
            </a:r>
            <a:endParaRPr lang="tr-TR" sz="1800" b="1" dirty="0">
              <a:solidFill>
                <a:srgbClr val="FCB424"/>
              </a:solidFill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900702" y="4441137"/>
            <a:ext cx="1014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rgbClr val="63C5EA"/>
                </a:solidFill>
              </a:rPr>
              <a:t>EŞİT AĞIRLIK</a:t>
            </a:r>
            <a:endParaRPr lang="tr-TR" sz="1800" b="1" dirty="0">
              <a:solidFill>
                <a:srgbClr val="63C5EA"/>
              </a:solidFill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8736919" y="1274822"/>
            <a:ext cx="101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DİL</a:t>
            </a:r>
            <a:endParaRPr lang="tr-TR" sz="1800" b="1" dirty="0"/>
          </a:p>
        </p:txBody>
      </p:sp>
      <p:sp>
        <p:nvSpPr>
          <p:cNvPr id="46" name="Metin kutusu 45"/>
          <p:cNvSpPr txBox="1"/>
          <p:nvPr/>
        </p:nvSpPr>
        <p:spPr>
          <a:xfrm>
            <a:off x="2663004" y="1612211"/>
            <a:ext cx="1014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TYT</a:t>
            </a:r>
            <a:endParaRPr lang="tr-TR" sz="2000" b="1" dirty="0"/>
          </a:p>
        </p:txBody>
      </p:sp>
      <p:sp>
        <p:nvSpPr>
          <p:cNvPr id="47" name="Metin kutusu 46"/>
          <p:cNvSpPr txBox="1"/>
          <p:nvPr/>
        </p:nvSpPr>
        <p:spPr>
          <a:xfrm>
            <a:off x="4518144" y="1517511"/>
            <a:ext cx="1014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FEN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BİL.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6293995" y="1625233"/>
            <a:ext cx="1014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MAT</a:t>
            </a:r>
            <a:endParaRPr lang="tr-TR" b="1" dirty="0"/>
          </a:p>
        </p:txBody>
      </p:sp>
      <p:sp>
        <p:nvSpPr>
          <p:cNvPr id="49" name="Metin kutusu 48"/>
          <p:cNvSpPr txBox="1"/>
          <p:nvPr/>
        </p:nvSpPr>
        <p:spPr>
          <a:xfrm>
            <a:off x="2663003" y="3099806"/>
            <a:ext cx="1014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TYT</a:t>
            </a:r>
            <a:endParaRPr lang="tr-TR" sz="2000" b="1" dirty="0"/>
          </a:p>
        </p:txBody>
      </p:sp>
      <p:sp>
        <p:nvSpPr>
          <p:cNvPr id="50" name="Metin kutusu 49"/>
          <p:cNvSpPr txBox="1"/>
          <p:nvPr/>
        </p:nvSpPr>
        <p:spPr>
          <a:xfrm>
            <a:off x="2663002" y="4558990"/>
            <a:ext cx="1014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TYT</a:t>
            </a:r>
            <a:endParaRPr lang="tr-TR" sz="2000" b="1" dirty="0"/>
          </a:p>
        </p:txBody>
      </p:sp>
      <p:sp>
        <p:nvSpPr>
          <p:cNvPr id="51" name="Metin kutusu 50"/>
          <p:cNvSpPr txBox="1"/>
          <p:nvPr/>
        </p:nvSpPr>
        <p:spPr>
          <a:xfrm>
            <a:off x="4524348" y="2992084"/>
            <a:ext cx="1014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EDEB.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SOS-1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52" name="Metin kutusu 51"/>
          <p:cNvSpPr txBox="1"/>
          <p:nvPr/>
        </p:nvSpPr>
        <p:spPr>
          <a:xfrm>
            <a:off x="6298081" y="3118834"/>
            <a:ext cx="1014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SOS-2</a:t>
            </a:r>
            <a:endParaRPr lang="tr-TR" b="1" dirty="0"/>
          </a:p>
        </p:txBody>
      </p:sp>
      <p:sp>
        <p:nvSpPr>
          <p:cNvPr id="53" name="Metin kutusu 52"/>
          <p:cNvSpPr txBox="1"/>
          <p:nvPr/>
        </p:nvSpPr>
        <p:spPr>
          <a:xfrm>
            <a:off x="6263841" y="4589768"/>
            <a:ext cx="1014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MAT</a:t>
            </a:r>
            <a:endParaRPr lang="tr-TR" b="1" dirty="0"/>
          </a:p>
        </p:txBody>
      </p:sp>
      <p:sp>
        <p:nvSpPr>
          <p:cNvPr id="54" name="Metin kutusu 53"/>
          <p:cNvSpPr txBox="1"/>
          <p:nvPr/>
        </p:nvSpPr>
        <p:spPr>
          <a:xfrm>
            <a:off x="4498880" y="4466657"/>
            <a:ext cx="1014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EDEB.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SOS-1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8736919" y="2934168"/>
            <a:ext cx="101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</a:rPr>
              <a:t>TYT</a:t>
            </a:r>
            <a:endParaRPr lang="tr-TR" sz="1800" b="1" dirty="0">
              <a:solidFill>
                <a:schemeClr val="bg1"/>
              </a:solidFill>
            </a:endParaRPr>
          </a:p>
        </p:txBody>
      </p:sp>
      <p:sp>
        <p:nvSpPr>
          <p:cNvPr id="56" name="Metin kutusu 55"/>
          <p:cNvSpPr txBox="1"/>
          <p:nvPr/>
        </p:nvSpPr>
        <p:spPr>
          <a:xfrm>
            <a:off x="8736919" y="4589768"/>
            <a:ext cx="101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</a:rPr>
              <a:t>DİL</a:t>
            </a:r>
            <a:endParaRPr lang="tr-TR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01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 3"/>
          <p:cNvGraphicFramePr/>
          <p:nvPr>
            <p:extLst>
              <p:ext uri="{D42A27DB-BD31-4B8C-83A1-F6EECF244321}">
                <p14:modId xmlns:p14="http://schemas.microsoft.com/office/powerpoint/2010/main" val="3470220527"/>
              </p:ext>
            </p:extLst>
          </p:nvPr>
        </p:nvGraphicFramePr>
        <p:xfrm>
          <a:off x="927848" y="670059"/>
          <a:ext cx="8727140" cy="495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1640542" y="239752"/>
            <a:ext cx="4867833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8 Yıldır Sınava Başvuru Yapan Aday Sayısı</a:t>
            </a:r>
            <a:endParaRPr lang="tr-T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467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640542" y="190324"/>
            <a:ext cx="4867833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SINAV SÜRELERİ VE TOPLAM SORU SAYILARI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39" y="982163"/>
            <a:ext cx="2995015" cy="400996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196" y="982163"/>
            <a:ext cx="2991771" cy="400996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5021" y="982163"/>
            <a:ext cx="2995016" cy="4009967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764109" y="4188941"/>
            <a:ext cx="929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TYT</a:t>
            </a:r>
            <a:endParaRPr lang="tr-TR" sz="2000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5191050" y="4188941"/>
            <a:ext cx="929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AYT</a:t>
            </a:r>
            <a:endParaRPr lang="tr-TR" sz="2000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8613871" y="4188941"/>
            <a:ext cx="929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YDT</a:t>
            </a:r>
            <a:endParaRPr lang="tr-TR" sz="2000" b="1" dirty="0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6028" y="1513563"/>
            <a:ext cx="580475" cy="58226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6843" y="1513563"/>
            <a:ext cx="580475" cy="582260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2290" y="1532286"/>
            <a:ext cx="580475" cy="582260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884490" y="2444042"/>
            <a:ext cx="23035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TOPLAM 120 SORU </a:t>
            </a:r>
            <a:r>
              <a:rPr lang="tr-TR" sz="2000" b="1" dirty="0" smtClean="0"/>
              <a:t>165 </a:t>
            </a:r>
            <a:r>
              <a:rPr lang="tr-TR" sz="2000" b="1" dirty="0"/>
              <a:t>DAKİKA SÜRE BULUNMAKTADIR…</a:t>
            </a:r>
          </a:p>
          <a:p>
            <a:pPr algn="ctr"/>
            <a:endParaRPr lang="tr-TR" sz="2000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4325235" y="2444042"/>
            <a:ext cx="2283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TOPLAM 160 SORU 180 DAKİKA SÜRE BULUNMAKTADIR…</a:t>
            </a:r>
          </a:p>
          <a:p>
            <a:pPr algn="ctr"/>
            <a:endParaRPr lang="tr-TR" sz="2000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7442147" y="2475121"/>
            <a:ext cx="2900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TOPLAM 80 SORU </a:t>
            </a:r>
            <a:endParaRPr lang="tr-TR" sz="2000" b="1" dirty="0" smtClean="0"/>
          </a:p>
          <a:p>
            <a:pPr algn="ctr"/>
            <a:r>
              <a:rPr lang="tr-TR" sz="2000" b="1" dirty="0" smtClean="0"/>
              <a:t>120 </a:t>
            </a:r>
            <a:r>
              <a:rPr lang="tr-TR" sz="2000" b="1" dirty="0"/>
              <a:t>DAKİKA SÜRE </a:t>
            </a:r>
            <a:r>
              <a:rPr lang="tr-TR" sz="2000" b="1" dirty="0" smtClean="0"/>
              <a:t>BULUNMAKTADIR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2232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640542" y="190324"/>
            <a:ext cx="4867833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ORTAÖĞRETİM BAŞARI PUANININ (OBP) HESAPLANMASI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88" y="937323"/>
            <a:ext cx="3443533" cy="496817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458" y="937324"/>
            <a:ext cx="3194549" cy="461257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5715" y="937323"/>
            <a:ext cx="3135586" cy="4612575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385279" y="1962872"/>
            <a:ext cx="2438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OBP HESAPLANMASINDA DİPLOMA NOTU ÖNEMLİDİR. BU NEDENLE SON SINIF ADAYLARININ DİPLOMA NOTLARINA DİKKAT ETMESİ GEREKMEKTEDİR. DİPLOMA PUANI HESAPLAMASI AŞAĞIDAKİ GİBİ YAPILIR;</a:t>
            </a:r>
          </a:p>
          <a:p>
            <a:pPr algn="ctr"/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570308" y="1255409"/>
            <a:ext cx="891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OBP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4013841" y="1229503"/>
            <a:ext cx="891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OBP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7291115" y="1229502"/>
            <a:ext cx="891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OBP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 rot="16200000">
            <a:off x="-469971" y="3252133"/>
            <a:ext cx="2971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Hesaplama İle İlgili Açıklama</a:t>
            </a:r>
            <a:endParaRPr lang="tr-TR" b="1" dirty="0"/>
          </a:p>
        </p:txBody>
      </p:sp>
      <p:sp>
        <p:nvSpPr>
          <p:cNvPr id="14" name="Metin kutusu 13"/>
          <p:cNvSpPr txBox="1"/>
          <p:nvPr/>
        </p:nvSpPr>
        <p:spPr>
          <a:xfrm rot="16200000">
            <a:off x="2961678" y="3108461"/>
            <a:ext cx="2971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Hesaplama Sistemi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 rot="16200000">
            <a:off x="6250836" y="3074332"/>
            <a:ext cx="2971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 Kısa Yolla Hesaplama Sistemi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4767345" y="2759690"/>
            <a:ext cx="2194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OBP = DİPLOMA NOTU X 5 </a:t>
            </a:r>
          </a:p>
          <a:p>
            <a:pPr algn="ctr"/>
            <a:r>
              <a:rPr lang="tr-TR" sz="2000" b="1" dirty="0"/>
              <a:t>EKLENECEK  PUAN=OBP X 0,12</a:t>
            </a:r>
          </a:p>
        </p:txBody>
      </p:sp>
      <p:sp>
        <p:nvSpPr>
          <p:cNvPr id="17" name="Dikdörtgen 16"/>
          <p:cNvSpPr/>
          <p:nvPr/>
        </p:nvSpPr>
        <p:spPr>
          <a:xfrm>
            <a:off x="7906014" y="2759690"/>
            <a:ext cx="24860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KISA YOLU</a:t>
            </a:r>
          </a:p>
          <a:p>
            <a:pPr algn="ctr"/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DİPLOMA NOTU X 0,6= EKLENECEK PUAN</a:t>
            </a:r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1507730" y="4789246"/>
            <a:ext cx="209996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100" b="1" dirty="0">
                <a:solidFill>
                  <a:srgbClr val="FF0000"/>
                </a:solidFill>
              </a:rPr>
              <a:t>DİPLOMA NOTU 50’NİN ALTINDA OLAN ADAYLARIN DİPLOMA PUANLARI 50 OLARAK KABUL EDİLİR.</a:t>
            </a:r>
          </a:p>
          <a:p>
            <a:pPr algn="ctr"/>
            <a:endParaRPr lang="tr-TR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11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640542" y="190324"/>
            <a:ext cx="4867833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TYT/AYT/YDT BARAJ PUANLARI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01" y="622891"/>
            <a:ext cx="5842774" cy="220914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545" y="2237433"/>
            <a:ext cx="5772266" cy="216964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302" y="3812477"/>
            <a:ext cx="5842774" cy="220914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208056" y="1278485"/>
            <a:ext cx="963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/>
              <a:t>TYT</a:t>
            </a:r>
            <a:endParaRPr lang="tr-TR" sz="3600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8898077" y="2850807"/>
            <a:ext cx="963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/>
              <a:t>AYT</a:t>
            </a:r>
            <a:endParaRPr lang="tr-TR" sz="3600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1389288" y="4434030"/>
            <a:ext cx="963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/>
              <a:t>YDT</a:t>
            </a:r>
            <a:endParaRPr lang="tr-TR" sz="36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2581622" y="1032264"/>
            <a:ext cx="2985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Belirli bir baraj yoktur. Puanı hesaplanan tüm adaylar tercih yapabilir.</a:t>
            </a:r>
            <a:endParaRPr lang="tr-TR" sz="2000" b="1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5416921" y="2516711"/>
            <a:ext cx="2985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Belirli bir baraj yoktur. İlgili puan türünde puanı hesaplanan tüm adaylar tercih yapabilir. Sıralama Barajı olan alanlar için şartları taşıyanlar tercih yapabilir.</a:t>
            </a:r>
            <a:endParaRPr lang="tr-TR" b="1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2863101" y="4158870"/>
            <a:ext cx="2985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Belirli bir baraj yoktur. Dil puanı türünde puanı hesaplanan tüm adaylar tercih yapabilir. Sıralama Barajı olan alanlar için şartları taşıyanlar tercih yapabilir.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283570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Dirsek Bağlayıcısı 50"/>
          <p:cNvCxnSpPr/>
          <p:nvPr/>
        </p:nvCxnSpPr>
        <p:spPr>
          <a:xfrm rot="10800000" flipV="1">
            <a:off x="4405271" y="5123806"/>
            <a:ext cx="722870" cy="53558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Düz Ok Bağlayıcısı 45"/>
          <p:cNvCxnSpPr/>
          <p:nvPr/>
        </p:nvCxnSpPr>
        <p:spPr>
          <a:xfrm flipH="1" flipV="1">
            <a:off x="3670841" y="1035622"/>
            <a:ext cx="518187" cy="518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Düz Ok Bağlayıcısı 41"/>
          <p:cNvCxnSpPr/>
          <p:nvPr/>
        </p:nvCxnSpPr>
        <p:spPr>
          <a:xfrm flipV="1">
            <a:off x="5659398" y="583872"/>
            <a:ext cx="0" cy="525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Dirsek Bağlayıcısı 38"/>
          <p:cNvCxnSpPr/>
          <p:nvPr/>
        </p:nvCxnSpPr>
        <p:spPr>
          <a:xfrm rot="10800000" flipV="1">
            <a:off x="2545665" y="2773652"/>
            <a:ext cx="998837" cy="26995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Dirsek Bağlayıcısı 35"/>
          <p:cNvCxnSpPr/>
          <p:nvPr/>
        </p:nvCxnSpPr>
        <p:spPr>
          <a:xfrm rot="10800000" flipV="1">
            <a:off x="3272484" y="4486248"/>
            <a:ext cx="644613" cy="38231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Dirsek Bağlayıcısı 12"/>
          <p:cNvCxnSpPr/>
          <p:nvPr/>
        </p:nvCxnSpPr>
        <p:spPr>
          <a:xfrm>
            <a:off x="6660296" y="4781657"/>
            <a:ext cx="902043" cy="32978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Dirsek Bağlayıcısı 11"/>
          <p:cNvCxnSpPr/>
          <p:nvPr/>
        </p:nvCxnSpPr>
        <p:spPr>
          <a:xfrm>
            <a:off x="7562339" y="3117750"/>
            <a:ext cx="902043" cy="32978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Dirsek Bağlayıcısı 9"/>
          <p:cNvCxnSpPr/>
          <p:nvPr/>
        </p:nvCxnSpPr>
        <p:spPr>
          <a:xfrm flipV="1">
            <a:off x="7030998" y="1161536"/>
            <a:ext cx="790833" cy="4572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340" y="509730"/>
            <a:ext cx="5449163" cy="5216040"/>
          </a:xfrm>
          <a:prstGeom prst="rect">
            <a:avLst/>
          </a:prstGeom>
        </p:spPr>
      </p:pic>
      <p:sp>
        <p:nvSpPr>
          <p:cNvPr id="14" name="Metin kutusu 13"/>
          <p:cNvSpPr txBox="1"/>
          <p:nvPr/>
        </p:nvSpPr>
        <p:spPr>
          <a:xfrm>
            <a:off x="4744998" y="654910"/>
            <a:ext cx="432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1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6495538" y="835567"/>
            <a:ext cx="378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2</a:t>
            </a:r>
            <a:endParaRPr lang="tr-TR" sz="2000" b="1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7580874" y="2258186"/>
            <a:ext cx="432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3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7284313" y="4088486"/>
            <a:ext cx="432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4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5782967" y="5148514"/>
            <a:ext cx="432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5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3972785" y="4911388"/>
            <a:ext cx="432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6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2846176" y="3398108"/>
            <a:ext cx="432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7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3124202" y="1553809"/>
            <a:ext cx="308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8</a:t>
            </a:r>
            <a:endParaRPr lang="tr-TR" sz="2000" b="1" dirty="0"/>
          </a:p>
        </p:txBody>
      </p:sp>
      <p:sp>
        <p:nvSpPr>
          <p:cNvPr id="47" name="Metin kutusu 46"/>
          <p:cNvSpPr txBox="1"/>
          <p:nvPr/>
        </p:nvSpPr>
        <p:spPr>
          <a:xfrm>
            <a:off x="7883614" y="984279"/>
            <a:ext cx="1820564" cy="338554"/>
          </a:xfrm>
          <a:prstGeom prst="rect">
            <a:avLst/>
          </a:prstGeom>
          <a:solidFill>
            <a:srgbClr val="FDB9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MÜHENDİSLİK</a:t>
            </a:r>
            <a:endParaRPr lang="tr-TR" b="1" dirty="0"/>
          </a:p>
        </p:txBody>
      </p:sp>
      <p:sp>
        <p:nvSpPr>
          <p:cNvPr id="48" name="Metin kutusu 47"/>
          <p:cNvSpPr txBox="1"/>
          <p:nvPr/>
        </p:nvSpPr>
        <p:spPr>
          <a:xfrm>
            <a:off x="8542643" y="3270279"/>
            <a:ext cx="1161535" cy="338554"/>
          </a:xfrm>
          <a:prstGeom prst="rect">
            <a:avLst/>
          </a:prstGeom>
          <a:solidFill>
            <a:srgbClr val="00A7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ECZACILIK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9" name="Metin kutusu 48"/>
          <p:cNvSpPr txBox="1"/>
          <p:nvPr/>
        </p:nvSpPr>
        <p:spPr>
          <a:xfrm>
            <a:off x="7620991" y="4946550"/>
            <a:ext cx="1161535" cy="338554"/>
          </a:xfrm>
          <a:prstGeom prst="rect">
            <a:avLst/>
          </a:prstGeom>
          <a:solidFill>
            <a:srgbClr val="EF373E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HUKUK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52" name="Metin kutusu 51"/>
          <p:cNvSpPr txBox="1"/>
          <p:nvPr/>
        </p:nvSpPr>
        <p:spPr>
          <a:xfrm>
            <a:off x="2846177" y="5482139"/>
            <a:ext cx="1512756" cy="338554"/>
          </a:xfrm>
          <a:prstGeom prst="rect">
            <a:avLst/>
          </a:prstGeom>
          <a:solidFill>
            <a:srgbClr val="5F63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MİMARLIK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976185" y="2866352"/>
            <a:ext cx="1523142" cy="338554"/>
          </a:xfrm>
          <a:prstGeom prst="rect">
            <a:avLst/>
          </a:prstGeom>
          <a:solidFill>
            <a:srgbClr val="00A7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ÖĞRETMENLİK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1621892" y="721525"/>
            <a:ext cx="2018058" cy="584775"/>
          </a:xfrm>
          <a:prstGeom prst="rect">
            <a:avLst/>
          </a:prstGeom>
          <a:solidFill>
            <a:srgbClr val="FDB9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ÖZEL YETENEK İLE ALAN ÖĞRETMENLİK</a:t>
            </a:r>
            <a:endParaRPr lang="tr-TR" b="1" dirty="0"/>
          </a:p>
        </p:txBody>
      </p:sp>
      <p:sp>
        <p:nvSpPr>
          <p:cNvPr id="56" name="Metin kutusu 55"/>
          <p:cNvSpPr txBox="1"/>
          <p:nvPr/>
        </p:nvSpPr>
        <p:spPr>
          <a:xfrm>
            <a:off x="5053918" y="162984"/>
            <a:ext cx="1161535" cy="338554"/>
          </a:xfrm>
          <a:prstGeom prst="rect">
            <a:avLst/>
          </a:prstGeom>
          <a:solidFill>
            <a:srgbClr val="5F63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TIP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57" name="Metin kutusu 56"/>
          <p:cNvSpPr txBox="1"/>
          <p:nvPr/>
        </p:nvSpPr>
        <p:spPr>
          <a:xfrm>
            <a:off x="5128141" y="1001645"/>
            <a:ext cx="659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50 BİN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58" name="Metin kutusu 57"/>
          <p:cNvSpPr txBox="1"/>
          <p:nvPr/>
        </p:nvSpPr>
        <p:spPr>
          <a:xfrm>
            <a:off x="6278307" y="1504025"/>
            <a:ext cx="659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300 BİN</a:t>
            </a:r>
            <a:endParaRPr lang="tr-TR" sz="2000" b="1" dirty="0"/>
          </a:p>
        </p:txBody>
      </p:sp>
      <p:sp>
        <p:nvSpPr>
          <p:cNvPr id="59" name="Metin kutusu 58"/>
          <p:cNvSpPr txBox="1"/>
          <p:nvPr/>
        </p:nvSpPr>
        <p:spPr>
          <a:xfrm>
            <a:off x="6701483" y="2706182"/>
            <a:ext cx="659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100 BİN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60" name="Metin kutusu 59"/>
          <p:cNvSpPr txBox="1"/>
          <p:nvPr/>
        </p:nvSpPr>
        <p:spPr>
          <a:xfrm>
            <a:off x="6208246" y="3839096"/>
            <a:ext cx="659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125 BİN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5053918" y="4309711"/>
            <a:ext cx="659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250 BİN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1628773" y="4700650"/>
            <a:ext cx="1636590" cy="338554"/>
          </a:xfrm>
          <a:prstGeom prst="rect">
            <a:avLst/>
          </a:prstGeom>
          <a:solidFill>
            <a:srgbClr val="EF373E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DİŞ HEKİMLİĞİ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3887196" y="3850231"/>
            <a:ext cx="659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80 BİN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3402365" y="2655073"/>
            <a:ext cx="659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300 BİN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65" name="Metin kutusu 64"/>
          <p:cNvSpPr txBox="1"/>
          <p:nvPr/>
        </p:nvSpPr>
        <p:spPr>
          <a:xfrm>
            <a:off x="3894029" y="1471324"/>
            <a:ext cx="659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800 BİN</a:t>
            </a:r>
            <a:endParaRPr lang="tr-TR" sz="2000" b="1" dirty="0"/>
          </a:p>
        </p:txBody>
      </p:sp>
      <p:sp>
        <p:nvSpPr>
          <p:cNvPr id="66" name="Metin kutusu 65"/>
          <p:cNvSpPr txBox="1"/>
          <p:nvPr/>
        </p:nvSpPr>
        <p:spPr>
          <a:xfrm>
            <a:off x="1628772" y="165615"/>
            <a:ext cx="2560256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SIRALAMA BARAJI</a:t>
            </a:r>
          </a:p>
        </p:txBody>
      </p:sp>
      <p:sp>
        <p:nvSpPr>
          <p:cNvPr id="67" name="Metin kutusu 66"/>
          <p:cNvSpPr txBox="1"/>
          <p:nvPr/>
        </p:nvSpPr>
        <p:spPr>
          <a:xfrm>
            <a:off x="284171" y="3315876"/>
            <a:ext cx="2643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/>
              <a:t>PDR Bölümü de 300 </a:t>
            </a:r>
            <a:r>
              <a:rPr lang="tr-TR" sz="1400" b="1" dirty="0" smtClean="0"/>
              <a:t>Bin </a:t>
            </a:r>
          </a:p>
          <a:p>
            <a:pPr algn="ctr"/>
            <a:r>
              <a:rPr lang="tr-TR" sz="1400" b="1" dirty="0" smtClean="0"/>
              <a:t>Barajına </a:t>
            </a:r>
            <a:r>
              <a:rPr lang="tr-TR" sz="1400" b="1" dirty="0"/>
              <a:t>dahildir.</a:t>
            </a:r>
          </a:p>
        </p:txBody>
      </p:sp>
      <p:sp>
        <p:nvSpPr>
          <p:cNvPr id="68" name="Metin kutusu 67"/>
          <p:cNvSpPr txBox="1"/>
          <p:nvPr/>
        </p:nvSpPr>
        <p:spPr>
          <a:xfrm>
            <a:off x="7452014" y="1403546"/>
            <a:ext cx="29962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b="1" dirty="0" smtClean="0"/>
              <a:t>Mühendislik Programlarında, Ziraat Mühendisliği, Orman Mühendisliği Ve Su Ürünleri Mühendisliği Sıralama Barajı Dışındadır…</a:t>
            </a:r>
            <a:endParaRPr lang="tr-TR" sz="1100" b="1" dirty="0"/>
          </a:p>
        </p:txBody>
      </p:sp>
    </p:spTree>
    <p:extLst>
      <p:ext uri="{BB962C8B-B14F-4D97-AF65-F5344CB8AC3E}">
        <p14:creationId xmlns:p14="http://schemas.microsoft.com/office/powerpoint/2010/main" val="200594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628772" y="165615"/>
            <a:ext cx="2560256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0,5 NET KURALI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941" y="822075"/>
            <a:ext cx="4415972" cy="442954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875" y="822074"/>
            <a:ext cx="3699867" cy="4429545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 rot="16200000">
            <a:off x="-114437" y="2852180"/>
            <a:ext cx="2560256" cy="369332"/>
          </a:xfrm>
          <a:prstGeom prst="rect">
            <a:avLst/>
          </a:prstGeom>
          <a:solidFill>
            <a:srgbClr val="338A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</a:rPr>
              <a:t>TYT 0,5 NET KURALI</a:t>
            </a:r>
          </a:p>
        </p:txBody>
      </p:sp>
      <p:sp>
        <p:nvSpPr>
          <p:cNvPr id="11" name="Metin kutusu 10"/>
          <p:cNvSpPr txBox="1"/>
          <p:nvPr/>
        </p:nvSpPr>
        <p:spPr>
          <a:xfrm rot="16200000">
            <a:off x="8087363" y="2852178"/>
            <a:ext cx="3093655" cy="369332"/>
          </a:xfrm>
          <a:prstGeom prst="rect">
            <a:avLst/>
          </a:prstGeom>
          <a:solidFill>
            <a:srgbClr val="FF3654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</a:rPr>
              <a:t>AYT/YDT 0,5 NET KURALI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1739983" y="1563473"/>
            <a:ext cx="3264504" cy="319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550" b="1" dirty="0" smtClean="0"/>
              <a:t>TYT PUAN TÜRÜNDE ADAYLARIN PUANLARININ HESAPLANABİLMESİ İÇİN TÜRKÇE DERSİ VEYA MATEMATİK DERSİNİN HERHANGİ BİRİNDEN 0,5 NET(HAM PUAN) YAPMALARI GEREKMETEDİR.EĞER ADAYLAR 0,5 NET YAPMAZLARSA TYT PUANLARI HESAPLANMAYACAKTIR. </a:t>
            </a:r>
            <a:r>
              <a:rPr lang="tr-TR" sz="1550" b="1" dirty="0"/>
              <a:t>TYT TESTİNDE 0,5 NET KURALINA TAKILAN ADAYLAR AYT KISMINDA FULL YAPMIŞ OLSALAR DAHİ AYT PUANLARI HESAPLANMAYACAKTIR. </a:t>
            </a:r>
          </a:p>
          <a:p>
            <a:pPr algn="ctr"/>
            <a:endParaRPr lang="tr-TR" sz="1550" b="1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6471679" y="1159407"/>
            <a:ext cx="263531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AYT PUAN TÜRÜNDE ADAYLARIN PUANLARININ HESAPLANABİLMESİ İÇİN, PUAN GETİREN TESTLERİN HERHANGİ BİRİNDEN 0,5 NET YAPMIŞ OLMALARI GEREKMEKTEDİR. ÖRNEĞİN; SÖZEL PUAN TÜRÜNÜN HESAPLANABİLMESİ İÇİN T.D.EDEBİYATI -SOSYAL-1 TESTİNDEN VEYA SOSYAL-2 TESTİNİN HERHANGİ BİRİNDEN 0,5 NET YAPMIŞ OLMASI GEREKMETEDİR. YDT İÇİN DE DİL TESTİNDEN 0,5 NET YAPMASI GEREKMETKEDİR. AKSİ TAKDİRDE ADAYIN AYT PUANI HESAPLANMAYACAKTIR…</a:t>
            </a:r>
            <a:endParaRPr lang="tr-TR" sz="1400" b="1" dirty="0"/>
          </a:p>
        </p:txBody>
      </p:sp>
    </p:spTree>
    <p:extLst>
      <p:ext uri="{BB962C8B-B14F-4D97-AF65-F5344CB8AC3E}">
        <p14:creationId xmlns:p14="http://schemas.microsoft.com/office/powerpoint/2010/main" val="27949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628772" y="165615"/>
            <a:ext cx="3536352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 PUAN VE EK PUANLI PUAN</a:t>
            </a:r>
            <a:endParaRPr lang="tr-TR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71" y="1477169"/>
            <a:ext cx="9949249" cy="2652602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877329" y="1705233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</a:rPr>
              <a:t>HAM</a:t>
            </a:r>
          </a:p>
          <a:p>
            <a:pPr algn="ctr"/>
            <a:r>
              <a:rPr lang="tr-TR" sz="1400" b="1" dirty="0" smtClean="0">
                <a:solidFill>
                  <a:schemeClr val="bg1"/>
                </a:solidFill>
              </a:rPr>
              <a:t>PUAN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482548" y="1705233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</a:rPr>
              <a:t>EK</a:t>
            </a:r>
          </a:p>
          <a:p>
            <a:pPr algn="ctr"/>
            <a:r>
              <a:rPr lang="tr-TR" sz="1400" b="1" dirty="0" smtClean="0">
                <a:solidFill>
                  <a:schemeClr val="bg1"/>
                </a:solidFill>
              </a:rPr>
              <a:t>PUAN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4324866" y="1769134"/>
            <a:ext cx="531340" cy="399653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Sağ Ok 11"/>
          <p:cNvSpPr/>
          <p:nvPr/>
        </p:nvSpPr>
        <p:spPr>
          <a:xfrm>
            <a:off x="5947719" y="1769134"/>
            <a:ext cx="531340" cy="399653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Sağ Ok 12"/>
          <p:cNvSpPr/>
          <p:nvPr/>
        </p:nvSpPr>
        <p:spPr>
          <a:xfrm>
            <a:off x="7545858" y="1767016"/>
            <a:ext cx="531340" cy="399653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Sağ Ok 13"/>
          <p:cNvSpPr/>
          <p:nvPr/>
        </p:nvSpPr>
        <p:spPr>
          <a:xfrm>
            <a:off x="9168711" y="1767016"/>
            <a:ext cx="531340" cy="399653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Yuvarlatılmış Dikdörtgen 14"/>
          <p:cNvSpPr/>
          <p:nvPr/>
        </p:nvSpPr>
        <p:spPr>
          <a:xfrm>
            <a:off x="539868" y="2760817"/>
            <a:ext cx="1589321" cy="8197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rgbClr val="E83436"/>
                </a:solidFill>
              </a:rPr>
              <a:t>HAM PUAN: Yapılan netler ile elde edilen puandır. OBP ekli değildir</a:t>
            </a:r>
            <a:r>
              <a:rPr lang="tr-TR" b="1" dirty="0" smtClean="0">
                <a:solidFill>
                  <a:srgbClr val="E83436"/>
                </a:solidFill>
              </a:rPr>
              <a:t>.</a:t>
            </a:r>
            <a:endParaRPr lang="tr-TR" b="1" dirty="0">
              <a:solidFill>
                <a:srgbClr val="E83436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2138472" y="2760817"/>
            <a:ext cx="1602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EC8C1D"/>
                </a:solidFill>
              </a:rPr>
              <a:t>EK PUAN: Meslek </a:t>
            </a:r>
            <a:r>
              <a:rPr lang="tr-TR" sz="1400" b="1" dirty="0" smtClean="0">
                <a:solidFill>
                  <a:srgbClr val="EC8C1D"/>
                </a:solidFill>
              </a:rPr>
              <a:t>Lisesi ve İmam H. L. </a:t>
            </a:r>
            <a:r>
              <a:rPr lang="tr-TR" sz="1400" b="1" dirty="0">
                <a:solidFill>
                  <a:srgbClr val="EC8C1D"/>
                </a:solidFill>
              </a:rPr>
              <a:t>mezunlarına verilen puandır.</a:t>
            </a:r>
          </a:p>
          <a:p>
            <a:pPr algn="ctr"/>
            <a:endParaRPr lang="tr-TR" sz="1400" dirty="0">
              <a:solidFill>
                <a:srgbClr val="EC8C1D"/>
              </a:solidFill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3728099" y="2592192"/>
            <a:ext cx="17827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EC8C1D"/>
                </a:solidFill>
              </a:rPr>
              <a:t>Meslek </a:t>
            </a:r>
            <a:r>
              <a:rPr lang="tr-TR" sz="1400" b="1" dirty="0" smtClean="0">
                <a:solidFill>
                  <a:srgbClr val="EC8C1D"/>
                </a:solidFill>
              </a:rPr>
              <a:t>Lisesi ve İmam H. L. Mez.</a:t>
            </a:r>
          </a:p>
          <a:p>
            <a:pPr algn="ctr"/>
            <a:r>
              <a:rPr lang="tr-TR" sz="1400" b="1" dirty="0" smtClean="0">
                <a:solidFill>
                  <a:srgbClr val="EC8C1D"/>
                </a:solidFill>
              </a:rPr>
              <a:t>kendi </a:t>
            </a:r>
            <a:r>
              <a:rPr lang="tr-TR" sz="1400" b="1" dirty="0">
                <a:solidFill>
                  <a:srgbClr val="EC8C1D"/>
                </a:solidFill>
              </a:rPr>
              <a:t>alanlarını tercih ederken ek  puan alırlar.</a:t>
            </a:r>
            <a:endParaRPr lang="tr-TR" sz="1400" b="1" dirty="0">
              <a:solidFill>
                <a:srgbClr val="EC8C1D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5392695" y="2803470"/>
            <a:ext cx="16583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11BBAF"/>
                </a:solidFill>
              </a:rPr>
              <a:t>15 Puan ile 30 Puan aralığında ek puan verilmektedir.</a:t>
            </a:r>
            <a:endParaRPr lang="tr-TR" sz="1400" b="1" dirty="0">
              <a:solidFill>
                <a:srgbClr val="11BBAF"/>
              </a:solidFill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7084509" y="2760817"/>
            <a:ext cx="1581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168BCD"/>
                </a:solidFill>
              </a:rPr>
              <a:t>DİPLOMA NOTU X 0,3 </a:t>
            </a:r>
            <a:r>
              <a:rPr lang="tr-TR" sz="1400" b="1" dirty="0" smtClean="0">
                <a:solidFill>
                  <a:srgbClr val="168BCD"/>
                </a:solidFill>
              </a:rPr>
              <a:t>Eklenecek </a:t>
            </a:r>
          </a:p>
          <a:p>
            <a:pPr algn="ctr"/>
            <a:r>
              <a:rPr lang="tr-TR" sz="1400" b="1" dirty="0" smtClean="0">
                <a:solidFill>
                  <a:srgbClr val="168BCD"/>
                </a:solidFill>
              </a:rPr>
              <a:t>ek </a:t>
            </a:r>
            <a:r>
              <a:rPr lang="tr-TR" sz="1400" b="1" dirty="0">
                <a:solidFill>
                  <a:srgbClr val="168BCD"/>
                </a:solidFill>
              </a:rPr>
              <a:t>puanı vermektedir.</a:t>
            </a:r>
            <a:endParaRPr lang="tr-TR" sz="1400" b="1" dirty="0">
              <a:solidFill>
                <a:srgbClr val="168BCD"/>
              </a:solidFill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8643732" y="2653094"/>
            <a:ext cx="15812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7256BD"/>
                </a:solidFill>
              </a:rPr>
              <a:t>Ek Puan alınacak alanlar başvuru kılavuzunda Tablo 3A ve 3C den bakılabilir.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877329" y="4395122"/>
            <a:ext cx="882272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30.03.2012 tarihinden sonra Meslek Lisesine Kayıt olan adaylar sadece ÖNLİSANS tercihlerinde ek puan alırlar</a:t>
            </a:r>
            <a:r>
              <a:rPr lang="tr-TR" b="1" dirty="0" smtClean="0"/>
              <a:t>. Bu tarih öncesi </a:t>
            </a:r>
            <a:r>
              <a:rPr lang="tr-TR" b="1" dirty="0" smtClean="0"/>
              <a:t>ilgili liselere </a:t>
            </a:r>
            <a:r>
              <a:rPr lang="tr-TR" b="1" dirty="0" smtClean="0"/>
              <a:t>kayıt olan adaylar LİSANS programları içinde ek puan alabilirler.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74628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628771" y="165615"/>
            <a:ext cx="3289217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YERLEŞTİRME PUANI NEDİR?</a:t>
            </a:r>
            <a:endParaRPr lang="tr-TR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26" y="1445308"/>
            <a:ext cx="2453006" cy="253356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603" y="2618109"/>
            <a:ext cx="2453006" cy="254701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1680" y="1445308"/>
            <a:ext cx="2453006" cy="253356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4686" y="2618109"/>
            <a:ext cx="2466026" cy="254701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408670" y="1507093"/>
            <a:ext cx="741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01</a:t>
            </a:r>
            <a:endParaRPr lang="tr-TR" sz="2800" b="1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3959189" y="2687378"/>
            <a:ext cx="741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</a:rPr>
              <a:t>02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6496442" y="1544164"/>
            <a:ext cx="741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</a:rPr>
              <a:t>03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8938053" y="2687378"/>
            <a:ext cx="741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04</a:t>
            </a:r>
            <a:endParaRPr lang="tr-TR" sz="2800" b="1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612793" y="2277943"/>
            <a:ext cx="2050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FF7000"/>
                </a:solidFill>
              </a:rPr>
              <a:t>Yerleştirme Puanı Ham Puanın Üstüne Okul </a:t>
            </a:r>
          </a:p>
          <a:p>
            <a:pPr algn="ctr"/>
            <a:r>
              <a:rPr lang="tr-TR" sz="1400" b="1" dirty="0" smtClean="0">
                <a:solidFill>
                  <a:srgbClr val="FF7000"/>
                </a:solidFill>
              </a:rPr>
              <a:t>Puanın eklenmiş Halidir.</a:t>
            </a:r>
            <a:r>
              <a:rPr lang="tr-TR" sz="1400" b="1" dirty="0">
                <a:solidFill>
                  <a:srgbClr val="FF7000"/>
                </a:solidFill>
              </a:rPr>
              <a:t> Sınav Sonucunda Y-TYT,     Y-SAY, Y-SÖZ, Y-EA ve Y-DİL diye yazar.</a:t>
            </a:r>
          </a:p>
          <a:p>
            <a:pPr algn="ctr"/>
            <a:endParaRPr lang="tr-TR" sz="1400" b="1" dirty="0" smtClean="0">
              <a:solidFill>
                <a:srgbClr val="FF7000"/>
              </a:solidFill>
            </a:endParaRPr>
          </a:p>
          <a:p>
            <a:endParaRPr lang="tr-TR" sz="1400" dirty="0">
              <a:solidFill>
                <a:srgbClr val="FF7000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3222835" y="3564687"/>
            <a:ext cx="195054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008DC2"/>
                </a:solidFill>
              </a:rPr>
              <a:t>Adayın tercih yapacağı </a:t>
            </a:r>
            <a:endParaRPr lang="tr-TR" sz="1400" b="1" dirty="0" smtClean="0">
              <a:solidFill>
                <a:srgbClr val="008DC2"/>
              </a:solidFill>
            </a:endParaRPr>
          </a:p>
          <a:p>
            <a:pPr algn="ctr"/>
            <a:r>
              <a:rPr lang="tr-TR" sz="1400" b="1" dirty="0">
                <a:solidFill>
                  <a:srgbClr val="008DC2"/>
                </a:solidFill>
              </a:rPr>
              <a:t>puandır…Yerleştirme </a:t>
            </a:r>
            <a:endParaRPr lang="tr-TR" sz="1400" b="1" dirty="0" smtClean="0">
              <a:solidFill>
                <a:srgbClr val="008DC2"/>
              </a:solidFill>
            </a:endParaRPr>
          </a:p>
          <a:p>
            <a:pPr algn="ctr"/>
            <a:r>
              <a:rPr lang="tr-TR" sz="1400" b="1" dirty="0" smtClean="0">
                <a:solidFill>
                  <a:srgbClr val="008DC2"/>
                </a:solidFill>
              </a:rPr>
              <a:t>Puanı </a:t>
            </a:r>
            <a:r>
              <a:rPr lang="tr-TR" sz="1400" b="1" dirty="0">
                <a:solidFill>
                  <a:srgbClr val="008DC2"/>
                </a:solidFill>
              </a:rPr>
              <a:t>oluşmayan </a:t>
            </a:r>
            <a:endParaRPr lang="tr-TR" sz="1400" b="1" dirty="0" smtClean="0">
              <a:solidFill>
                <a:srgbClr val="008DC2"/>
              </a:solidFill>
            </a:endParaRPr>
          </a:p>
          <a:p>
            <a:pPr algn="ctr"/>
            <a:r>
              <a:rPr lang="tr-TR" sz="1400" b="1" dirty="0" smtClean="0">
                <a:solidFill>
                  <a:srgbClr val="008DC2"/>
                </a:solidFill>
              </a:rPr>
              <a:t>adayların </a:t>
            </a:r>
            <a:r>
              <a:rPr lang="tr-TR" sz="1400" b="1" dirty="0">
                <a:solidFill>
                  <a:srgbClr val="008DC2"/>
                </a:solidFill>
              </a:rPr>
              <a:t>tercih hakları </a:t>
            </a:r>
            <a:endParaRPr lang="tr-TR" sz="1400" b="1" dirty="0" smtClean="0">
              <a:solidFill>
                <a:srgbClr val="008DC2"/>
              </a:solidFill>
            </a:endParaRPr>
          </a:p>
          <a:p>
            <a:pPr algn="ctr"/>
            <a:r>
              <a:rPr lang="tr-TR" sz="1400" b="1" dirty="0" smtClean="0">
                <a:solidFill>
                  <a:srgbClr val="008DC2"/>
                </a:solidFill>
              </a:rPr>
              <a:t>olmayacaktır</a:t>
            </a:r>
            <a:r>
              <a:rPr lang="tr-TR" sz="1400" b="1" dirty="0">
                <a:solidFill>
                  <a:srgbClr val="008DC2"/>
                </a:solidFill>
              </a:rPr>
              <a:t>.</a:t>
            </a:r>
          </a:p>
          <a:p>
            <a:pPr algn="ctr"/>
            <a:endParaRPr lang="tr-TR" sz="1400" b="1" dirty="0" smtClean="0">
              <a:solidFill>
                <a:srgbClr val="008DC2"/>
              </a:solidFill>
            </a:endParaRPr>
          </a:p>
          <a:p>
            <a:pPr algn="ctr"/>
            <a:endParaRPr lang="tr-TR" sz="1400" b="1" dirty="0">
              <a:solidFill>
                <a:srgbClr val="008DC2"/>
              </a:solidFill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6031656" y="2275370"/>
            <a:ext cx="2054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C4E77"/>
                </a:solidFill>
              </a:rPr>
              <a:t>- En yüksek Puan</a:t>
            </a:r>
          </a:p>
          <a:p>
            <a:r>
              <a:rPr lang="tr-TR" b="1" dirty="0" smtClean="0">
                <a:solidFill>
                  <a:srgbClr val="0C4E77"/>
                </a:solidFill>
              </a:rPr>
              <a:t>560 Puandır.</a:t>
            </a:r>
            <a:endParaRPr lang="tr-TR" b="1" dirty="0">
              <a:solidFill>
                <a:srgbClr val="0C4E77"/>
              </a:solidFill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5268664" y="2822845"/>
            <a:ext cx="2953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C4E77"/>
                </a:solidFill>
              </a:rPr>
              <a:t>- Ek puanlı en </a:t>
            </a:r>
          </a:p>
          <a:p>
            <a:pPr algn="ctr"/>
            <a:r>
              <a:rPr lang="tr-TR" b="1" dirty="0" smtClean="0">
                <a:solidFill>
                  <a:srgbClr val="0C4E77"/>
                </a:solidFill>
              </a:rPr>
              <a:t>yüksek Puan </a:t>
            </a:r>
          </a:p>
          <a:p>
            <a:pPr algn="ctr"/>
            <a:r>
              <a:rPr lang="tr-TR" b="1" dirty="0" smtClean="0">
                <a:solidFill>
                  <a:srgbClr val="0C4E77"/>
                </a:solidFill>
              </a:rPr>
              <a:t>590 Puandır.</a:t>
            </a:r>
            <a:endParaRPr lang="tr-TR" b="1" dirty="0">
              <a:solidFill>
                <a:srgbClr val="0C4E77"/>
              </a:solidFill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7940044" y="3540980"/>
            <a:ext cx="2535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rgbClr val="6B839B"/>
                </a:solidFill>
              </a:rPr>
              <a:t>0,5 Net yapma kuralını</a:t>
            </a:r>
          </a:p>
          <a:p>
            <a:pPr algn="ctr"/>
            <a:r>
              <a:rPr lang="tr-TR" b="1" dirty="0" smtClean="0">
                <a:solidFill>
                  <a:srgbClr val="6B839B"/>
                </a:solidFill>
              </a:rPr>
              <a:t>Geçemeyen adayların</a:t>
            </a:r>
          </a:p>
          <a:p>
            <a:pPr algn="ctr"/>
            <a:r>
              <a:rPr lang="tr-TR" sz="1600" b="1" dirty="0" smtClean="0">
                <a:solidFill>
                  <a:srgbClr val="6B839B"/>
                </a:solidFill>
              </a:rPr>
              <a:t>Yerleştirme puanları</a:t>
            </a:r>
          </a:p>
          <a:p>
            <a:pPr algn="ctr"/>
            <a:r>
              <a:rPr lang="tr-TR" b="1" dirty="0" smtClean="0">
                <a:solidFill>
                  <a:srgbClr val="6B839B"/>
                </a:solidFill>
              </a:rPr>
              <a:t>Oluşmayacaktır.</a:t>
            </a:r>
            <a:endParaRPr lang="tr-TR" sz="1600" dirty="0">
              <a:solidFill>
                <a:srgbClr val="6B83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6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582" y="396387"/>
            <a:ext cx="9261517" cy="498814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97" y="1728904"/>
            <a:ext cx="3640172" cy="365563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7513" y="926838"/>
            <a:ext cx="835943" cy="1618588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408442" y="2391400"/>
            <a:ext cx="1328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PUAN</a:t>
            </a:r>
          </a:p>
          <a:p>
            <a:pPr algn="ctr"/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TÜRÜ</a:t>
            </a:r>
            <a:endParaRPr lang="tr-T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809114" y="2490350"/>
            <a:ext cx="1328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ETKİ</a:t>
            </a:r>
            <a:endParaRPr lang="tr-T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279363" y="3622967"/>
            <a:ext cx="2143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rgbClr val="7030A0"/>
                </a:solidFill>
              </a:rPr>
              <a:t>SAYISAL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rgbClr val="7030A0"/>
                </a:solidFill>
              </a:rPr>
              <a:t>SÖZEL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rgbClr val="7030A0"/>
                </a:solidFill>
              </a:rPr>
              <a:t>EŞİT AĞIRLIK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rgbClr val="7030A0"/>
                </a:solidFill>
              </a:rPr>
              <a:t>DİL</a:t>
            </a:r>
            <a:endParaRPr lang="tr-TR" sz="2000" b="1" dirty="0">
              <a:solidFill>
                <a:srgbClr val="7030A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6603095" y="3698763"/>
            <a:ext cx="1908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6F57"/>
                </a:solidFill>
              </a:rPr>
              <a:t>TYT=%40</a:t>
            </a:r>
          </a:p>
          <a:p>
            <a:pPr algn="ctr"/>
            <a:r>
              <a:rPr lang="tr-TR" sz="3200" b="1" dirty="0" smtClean="0">
                <a:solidFill>
                  <a:srgbClr val="FF6F57"/>
                </a:solidFill>
              </a:rPr>
              <a:t>AYT=%60</a:t>
            </a:r>
            <a:endParaRPr lang="tr-TR" sz="3200" b="1" dirty="0">
              <a:solidFill>
                <a:srgbClr val="FF6F57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6018522" y="3462378"/>
            <a:ext cx="790592" cy="160589"/>
          </a:xfrm>
          <a:prstGeom prst="rect">
            <a:avLst/>
          </a:prstGeom>
        </p:spPr>
      </p:pic>
      <p:sp>
        <p:nvSpPr>
          <p:cNvPr id="12" name="Çarpı 11"/>
          <p:cNvSpPr/>
          <p:nvPr/>
        </p:nvSpPr>
        <p:spPr>
          <a:xfrm>
            <a:off x="4940605" y="3690936"/>
            <a:ext cx="557212" cy="493407"/>
          </a:xfrm>
          <a:prstGeom prst="plus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1628771" y="165615"/>
            <a:ext cx="3289217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TESTLERİN % OLARAK TEKİSİ</a:t>
            </a:r>
            <a:endParaRPr lang="tr-TR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673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628771" y="165615"/>
            <a:ext cx="3289217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TESTLERİN % OLARAK TEKİSİ</a:t>
            </a:r>
            <a:endParaRPr lang="tr-TR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787507"/>
              </p:ext>
            </p:extLst>
          </p:nvPr>
        </p:nvGraphicFramePr>
        <p:xfrm>
          <a:off x="1304834" y="963428"/>
          <a:ext cx="7226300" cy="71786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45260">
                  <a:extLst>
                    <a:ext uri="{9D8B030D-6E8A-4147-A177-3AD203B41FA5}">
                      <a16:colId xmlns:a16="http://schemas.microsoft.com/office/drawing/2014/main" val="1170372550"/>
                    </a:ext>
                  </a:extLst>
                </a:gridCol>
                <a:gridCol w="1445260">
                  <a:extLst>
                    <a:ext uri="{9D8B030D-6E8A-4147-A177-3AD203B41FA5}">
                      <a16:colId xmlns:a16="http://schemas.microsoft.com/office/drawing/2014/main" val="1491278532"/>
                    </a:ext>
                  </a:extLst>
                </a:gridCol>
                <a:gridCol w="1445260">
                  <a:extLst>
                    <a:ext uri="{9D8B030D-6E8A-4147-A177-3AD203B41FA5}">
                      <a16:colId xmlns:a16="http://schemas.microsoft.com/office/drawing/2014/main" val="4226578763"/>
                    </a:ext>
                  </a:extLst>
                </a:gridCol>
                <a:gridCol w="1445260">
                  <a:extLst>
                    <a:ext uri="{9D8B030D-6E8A-4147-A177-3AD203B41FA5}">
                      <a16:colId xmlns:a16="http://schemas.microsoft.com/office/drawing/2014/main" val="4161945090"/>
                    </a:ext>
                  </a:extLst>
                </a:gridCol>
                <a:gridCol w="1445260">
                  <a:extLst>
                    <a:ext uri="{9D8B030D-6E8A-4147-A177-3AD203B41FA5}">
                      <a16:colId xmlns:a16="http://schemas.microsoft.com/office/drawing/2014/main" val="3555408209"/>
                    </a:ext>
                  </a:extLst>
                </a:gridCol>
              </a:tblGrid>
              <a:tr h="352107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Dersler</a:t>
                      </a:r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Türkçe</a:t>
                      </a:r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Sosyal Bil.</a:t>
                      </a:r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Matematik</a:t>
                      </a:r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Fen</a:t>
                      </a:r>
                      <a:r>
                        <a:rPr lang="tr-TR" sz="1400" baseline="0" dirty="0" smtClean="0"/>
                        <a:t> Bil.</a:t>
                      </a:r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5762201"/>
                  </a:ext>
                </a:extLst>
              </a:tr>
              <a:tr h="352107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TYT</a:t>
                      </a:r>
                      <a:endParaRPr lang="tr-TR" sz="18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%33</a:t>
                      </a:r>
                      <a:endParaRPr lang="tr-TR" sz="18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%17</a:t>
                      </a:r>
                      <a:endParaRPr lang="tr-TR" sz="18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%33</a:t>
                      </a:r>
                      <a:endParaRPr lang="tr-TR" sz="18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%17</a:t>
                      </a:r>
                      <a:endParaRPr lang="tr-TR" sz="18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7646025"/>
                  </a:ext>
                </a:extLst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2845202" y="607452"/>
            <a:ext cx="4145565" cy="3077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TYT TESTLERİNİNİN  % OLARAK DAĞILIMI</a:t>
            </a:r>
            <a:endParaRPr lang="tr-TR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639739" y="1754208"/>
            <a:ext cx="4556493" cy="3077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SAYISAL TESTLERİNİNİN  % OLARAK DAĞILIMI</a:t>
            </a:r>
            <a:endParaRPr lang="tr-TR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395941"/>
              </p:ext>
            </p:extLst>
          </p:nvPr>
        </p:nvGraphicFramePr>
        <p:xfrm>
          <a:off x="729048" y="2112449"/>
          <a:ext cx="9440562" cy="7416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73427">
                  <a:extLst>
                    <a:ext uri="{9D8B030D-6E8A-4147-A177-3AD203B41FA5}">
                      <a16:colId xmlns:a16="http://schemas.microsoft.com/office/drawing/2014/main" val="1504728520"/>
                    </a:ext>
                  </a:extLst>
                </a:gridCol>
                <a:gridCol w="1573427">
                  <a:extLst>
                    <a:ext uri="{9D8B030D-6E8A-4147-A177-3AD203B41FA5}">
                      <a16:colId xmlns:a16="http://schemas.microsoft.com/office/drawing/2014/main" val="2915546519"/>
                    </a:ext>
                  </a:extLst>
                </a:gridCol>
                <a:gridCol w="1573427">
                  <a:extLst>
                    <a:ext uri="{9D8B030D-6E8A-4147-A177-3AD203B41FA5}">
                      <a16:colId xmlns:a16="http://schemas.microsoft.com/office/drawing/2014/main" val="781630137"/>
                    </a:ext>
                  </a:extLst>
                </a:gridCol>
                <a:gridCol w="1573427">
                  <a:extLst>
                    <a:ext uri="{9D8B030D-6E8A-4147-A177-3AD203B41FA5}">
                      <a16:colId xmlns:a16="http://schemas.microsoft.com/office/drawing/2014/main" val="3775265365"/>
                    </a:ext>
                  </a:extLst>
                </a:gridCol>
                <a:gridCol w="1573427">
                  <a:extLst>
                    <a:ext uri="{9D8B030D-6E8A-4147-A177-3AD203B41FA5}">
                      <a16:colId xmlns:a16="http://schemas.microsoft.com/office/drawing/2014/main" val="1340151541"/>
                    </a:ext>
                  </a:extLst>
                </a:gridCol>
                <a:gridCol w="1573427">
                  <a:extLst>
                    <a:ext uri="{9D8B030D-6E8A-4147-A177-3AD203B41FA5}">
                      <a16:colId xmlns:a16="http://schemas.microsoft.com/office/drawing/2014/main" val="2070846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Dersler</a:t>
                      </a:r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TYT</a:t>
                      </a:r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Matematik</a:t>
                      </a:r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Fizik</a:t>
                      </a:r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Kimya</a:t>
                      </a:r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Biyoloji</a:t>
                      </a:r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994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SAYISAL</a:t>
                      </a:r>
                      <a:endParaRPr lang="tr-TR" sz="18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%40</a:t>
                      </a:r>
                      <a:endParaRPr lang="tr-TR" sz="18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%30</a:t>
                      </a:r>
                      <a:endParaRPr lang="tr-TR" sz="18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%10</a:t>
                      </a:r>
                      <a:endParaRPr lang="tr-TR" sz="18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%10</a:t>
                      </a:r>
                      <a:endParaRPr lang="tr-TR" sz="18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%10</a:t>
                      </a:r>
                      <a:endParaRPr lang="tr-TR" sz="18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545936"/>
                  </a:ext>
                </a:extLst>
              </a:tr>
            </a:tbl>
          </a:graphicData>
        </a:graphic>
      </p:graphicFrame>
      <p:sp>
        <p:nvSpPr>
          <p:cNvPr id="11" name="Metin kutusu 10"/>
          <p:cNvSpPr txBox="1"/>
          <p:nvPr/>
        </p:nvSpPr>
        <p:spPr>
          <a:xfrm>
            <a:off x="2639739" y="2927042"/>
            <a:ext cx="4556493" cy="3077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EŞİT AĞIRLIK TESTLERİNİNİN  % OLARAK DAĞILIMI</a:t>
            </a:r>
            <a:endParaRPr lang="tr-TR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016870"/>
              </p:ext>
            </p:extLst>
          </p:nvPr>
        </p:nvGraphicFramePr>
        <p:xfrm>
          <a:off x="729048" y="3284765"/>
          <a:ext cx="9440562" cy="7416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73427">
                  <a:extLst>
                    <a:ext uri="{9D8B030D-6E8A-4147-A177-3AD203B41FA5}">
                      <a16:colId xmlns:a16="http://schemas.microsoft.com/office/drawing/2014/main" val="1504728520"/>
                    </a:ext>
                  </a:extLst>
                </a:gridCol>
                <a:gridCol w="1573427">
                  <a:extLst>
                    <a:ext uri="{9D8B030D-6E8A-4147-A177-3AD203B41FA5}">
                      <a16:colId xmlns:a16="http://schemas.microsoft.com/office/drawing/2014/main" val="2915546519"/>
                    </a:ext>
                  </a:extLst>
                </a:gridCol>
                <a:gridCol w="1573427">
                  <a:extLst>
                    <a:ext uri="{9D8B030D-6E8A-4147-A177-3AD203B41FA5}">
                      <a16:colId xmlns:a16="http://schemas.microsoft.com/office/drawing/2014/main" val="781630137"/>
                    </a:ext>
                  </a:extLst>
                </a:gridCol>
                <a:gridCol w="1573427">
                  <a:extLst>
                    <a:ext uri="{9D8B030D-6E8A-4147-A177-3AD203B41FA5}">
                      <a16:colId xmlns:a16="http://schemas.microsoft.com/office/drawing/2014/main" val="3775265365"/>
                    </a:ext>
                  </a:extLst>
                </a:gridCol>
                <a:gridCol w="1573427">
                  <a:extLst>
                    <a:ext uri="{9D8B030D-6E8A-4147-A177-3AD203B41FA5}">
                      <a16:colId xmlns:a16="http://schemas.microsoft.com/office/drawing/2014/main" val="1340151541"/>
                    </a:ext>
                  </a:extLst>
                </a:gridCol>
                <a:gridCol w="1573427">
                  <a:extLst>
                    <a:ext uri="{9D8B030D-6E8A-4147-A177-3AD203B41FA5}">
                      <a16:colId xmlns:a16="http://schemas.microsoft.com/office/drawing/2014/main" val="2070846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Dersler</a:t>
                      </a:r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TYT</a:t>
                      </a:r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Matematik</a:t>
                      </a:r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Edebiyat</a:t>
                      </a:r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Tarih-1</a:t>
                      </a:r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Coğrafya-1</a:t>
                      </a:r>
                      <a:endParaRPr lang="tr-TR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994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EŞİT</a:t>
                      </a:r>
                      <a:r>
                        <a:rPr lang="tr-TR" sz="1800" b="1" baseline="0" dirty="0" smtClean="0"/>
                        <a:t> AĞIRLIK</a:t>
                      </a:r>
                      <a:endParaRPr lang="tr-TR" sz="18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%40</a:t>
                      </a:r>
                      <a:endParaRPr lang="tr-TR" sz="18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%30</a:t>
                      </a:r>
                      <a:endParaRPr lang="tr-TR" sz="18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%18</a:t>
                      </a:r>
                      <a:endParaRPr lang="tr-TR" sz="18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%7</a:t>
                      </a:r>
                      <a:endParaRPr lang="tr-TR" sz="18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%5</a:t>
                      </a:r>
                      <a:endParaRPr lang="tr-TR" sz="18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545936"/>
                  </a:ext>
                </a:extLst>
              </a:tr>
            </a:tbl>
          </a:graphicData>
        </a:graphic>
      </p:graphicFrame>
      <p:sp>
        <p:nvSpPr>
          <p:cNvPr id="13" name="Metin kutusu 12"/>
          <p:cNvSpPr txBox="1"/>
          <p:nvPr/>
        </p:nvSpPr>
        <p:spPr>
          <a:xfrm>
            <a:off x="2639739" y="4096000"/>
            <a:ext cx="4556493" cy="3077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SÖZEL TESTLERİNİNİN  % OLARAK DAĞILIMI</a:t>
            </a:r>
            <a:endParaRPr lang="tr-TR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Tabl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484906"/>
              </p:ext>
            </p:extLst>
          </p:nvPr>
        </p:nvGraphicFramePr>
        <p:xfrm>
          <a:off x="729048" y="4473332"/>
          <a:ext cx="9440559" cy="7416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048951">
                  <a:extLst>
                    <a:ext uri="{9D8B030D-6E8A-4147-A177-3AD203B41FA5}">
                      <a16:colId xmlns:a16="http://schemas.microsoft.com/office/drawing/2014/main" val="269932629"/>
                    </a:ext>
                  </a:extLst>
                </a:gridCol>
                <a:gridCol w="1048951">
                  <a:extLst>
                    <a:ext uri="{9D8B030D-6E8A-4147-A177-3AD203B41FA5}">
                      <a16:colId xmlns:a16="http://schemas.microsoft.com/office/drawing/2014/main" val="759235728"/>
                    </a:ext>
                  </a:extLst>
                </a:gridCol>
                <a:gridCol w="1048951">
                  <a:extLst>
                    <a:ext uri="{9D8B030D-6E8A-4147-A177-3AD203B41FA5}">
                      <a16:colId xmlns:a16="http://schemas.microsoft.com/office/drawing/2014/main" val="639492852"/>
                    </a:ext>
                  </a:extLst>
                </a:gridCol>
                <a:gridCol w="1048951">
                  <a:extLst>
                    <a:ext uri="{9D8B030D-6E8A-4147-A177-3AD203B41FA5}">
                      <a16:colId xmlns:a16="http://schemas.microsoft.com/office/drawing/2014/main" val="3275036333"/>
                    </a:ext>
                  </a:extLst>
                </a:gridCol>
                <a:gridCol w="1048951">
                  <a:extLst>
                    <a:ext uri="{9D8B030D-6E8A-4147-A177-3AD203B41FA5}">
                      <a16:colId xmlns:a16="http://schemas.microsoft.com/office/drawing/2014/main" val="3646649250"/>
                    </a:ext>
                  </a:extLst>
                </a:gridCol>
                <a:gridCol w="1048951">
                  <a:extLst>
                    <a:ext uri="{9D8B030D-6E8A-4147-A177-3AD203B41FA5}">
                      <a16:colId xmlns:a16="http://schemas.microsoft.com/office/drawing/2014/main" val="1175203985"/>
                    </a:ext>
                  </a:extLst>
                </a:gridCol>
                <a:gridCol w="1048951">
                  <a:extLst>
                    <a:ext uri="{9D8B030D-6E8A-4147-A177-3AD203B41FA5}">
                      <a16:colId xmlns:a16="http://schemas.microsoft.com/office/drawing/2014/main" val="3423079454"/>
                    </a:ext>
                  </a:extLst>
                </a:gridCol>
                <a:gridCol w="1048951">
                  <a:extLst>
                    <a:ext uri="{9D8B030D-6E8A-4147-A177-3AD203B41FA5}">
                      <a16:colId xmlns:a16="http://schemas.microsoft.com/office/drawing/2014/main" val="1478503743"/>
                    </a:ext>
                  </a:extLst>
                </a:gridCol>
                <a:gridCol w="1048951">
                  <a:extLst>
                    <a:ext uri="{9D8B030D-6E8A-4147-A177-3AD203B41FA5}">
                      <a16:colId xmlns:a16="http://schemas.microsoft.com/office/drawing/2014/main" val="33947426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Dersler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Edebiyat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Tarih-1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Coğ.-1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Tarih-2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Coğ.-2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Felsefe G.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Din Kül.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272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SÖZEL</a:t>
                      </a:r>
                      <a:endParaRPr lang="tr-TR" sz="20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%40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%18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%7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%5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%8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%8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%9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%5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1384494"/>
                  </a:ext>
                </a:extLst>
              </a:tr>
            </a:tbl>
          </a:graphicData>
        </a:graphic>
      </p:graphicFrame>
      <p:sp>
        <p:nvSpPr>
          <p:cNvPr id="15" name="Metin kutusu 14"/>
          <p:cNvSpPr txBox="1"/>
          <p:nvPr/>
        </p:nvSpPr>
        <p:spPr>
          <a:xfrm>
            <a:off x="691976" y="5354123"/>
            <a:ext cx="1291037" cy="33855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DİL</a:t>
            </a:r>
            <a:endParaRPr lang="tr-T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2020085" y="5354122"/>
            <a:ext cx="1293829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TYT: %40</a:t>
            </a:r>
            <a:endParaRPr lang="tr-T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3344559" y="5354122"/>
            <a:ext cx="1252152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YDT: %60</a:t>
            </a:r>
            <a:endParaRPr lang="tr-T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016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628771" y="165615"/>
            <a:ext cx="3289217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ÖNEMLİ AÇIKLAMALAR</a:t>
            </a:r>
            <a:endParaRPr lang="tr-TR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11" y="848028"/>
            <a:ext cx="4942541" cy="484581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28853" y="947030"/>
            <a:ext cx="4314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Sınavlar genel olarak Haziran ayının 2. haftası hafta sonu yapılır.</a:t>
            </a:r>
            <a:endParaRPr lang="tr-TR" sz="16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3991544" y="1892273"/>
            <a:ext cx="5990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Sınava giren adaylar sabah oturumu için saat:10:00’dan öğleden sonra oturumu içinde 15:30’dan sonra sınav salonuna alınmazlar.</a:t>
            </a:r>
            <a:endParaRPr lang="tr-TR" sz="1600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4786931" y="2837516"/>
            <a:ext cx="5605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Oturum ücreti </a:t>
            </a:r>
            <a:r>
              <a:rPr lang="tr-TR" b="1" dirty="0" smtClean="0"/>
              <a:t>2022 </a:t>
            </a:r>
            <a:r>
              <a:rPr lang="tr-TR" b="1" dirty="0" smtClean="0"/>
              <a:t>yılına ait her bir oturum için </a:t>
            </a:r>
            <a:r>
              <a:rPr lang="tr-TR" b="1" dirty="0" smtClean="0"/>
              <a:t>115 </a:t>
            </a:r>
            <a:r>
              <a:rPr lang="tr-TR" b="1" dirty="0" smtClean="0"/>
              <a:t>TL olup ücretler sonraki yıllar için ÖSYM tarafından yeniden belirlenir. </a:t>
            </a:r>
            <a:endParaRPr lang="tr-TR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4700433" y="4281069"/>
            <a:ext cx="57780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b="1" dirty="0" smtClean="0"/>
              <a:t>Sınava katılan adaylar için sınava giriş evrakı ile birlikte fotoğrafı güncel olan Yeni Nüfus cüzdanı veya geçerliliği olan pasaport istenmektedir.</a:t>
            </a:r>
            <a:endParaRPr lang="tr-TR" sz="1500" b="1" dirty="0"/>
          </a:p>
        </p:txBody>
      </p:sp>
    </p:spTree>
    <p:extLst>
      <p:ext uri="{BB962C8B-B14F-4D97-AF65-F5344CB8AC3E}">
        <p14:creationId xmlns:p14="http://schemas.microsoft.com/office/powerpoint/2010/main" val="20021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640542" y="239752"/>
            <a:ext cx="4867833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8 Yıldır Sınava Başvuru Yapan 12. Sınıf Aday Sayısı</a:t>
            </a:r>
            <a:endParaRPr lang="tr-T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afik 5"/>
          <p:cNvGraphicFramePr/>
          <p:nvPr>
            <p:extLst>
              <p:ext uri="{D42A27DB-BD31-4B8C-83A1-F6EECF244321}">
                <p14:modId xmlns:p14="http://schemas.microsoft.com/office/powerpoint/2010/main" val="2338621022"/>
              </p:ext>
            </p:extLst>
          </p:nvPr>
        </p:nvGraphicFramePr>
        <p:xfrm>
          <a:off x="1183342" y="732569"/>
          <a:ext cx="9090212" cy="4807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542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640542" y="239752"/>
            <a:ext cx="4867833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8 Yıldır Sınava Başvuru Yapan SBL Aday Sayısı</a:t>
            </a:r>
            <a:endParaRPr lang="tr-T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afik 5"/>
          <p:cNvGraphicFramePr/>
          <p:nvPr>
            <p:extLst>
              <p:ext uri="{D42A27DB-BD31-4B8C-83A1-F6EECF244321}">
                <p14:modId xmlns:p14="http://schemas.microsoft.com/office/powerpoint/2010/main" val="675170008"/>
              </p:ext>
            </p:extLst>
          </p:nvPr>
        </p:nvGraphicFramePr>
        <p:xfrm>
          <a:off x="1183342" y="732569"/>
          <a:ext cx="9090212" cy="4807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992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640542" y="239752"/>
            <a:ext cx="4867833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8 Yıldır  Lisans Programlarına Yerleşen Aday Sayısı</a:t>
            </a:r>
            <a:endParaRPr lang="tr-T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afik 5"/>
          <p:cNvGraphicFramePr/>
          <p:nvPr>
            <p:extLst>
              <p:ext uri="{D42A27DB-BD31-4B8C-83A1-F6EECF244321}">
                <p14:modId xmlns:p14="http://schemas.microsoft.com/office/powerpoint/2010/main" val="4249627676"/>
              </p:ext>
            </p:extLst>
          </p:nvPr>
        </p:nvGraphicFramePr>
        <p:xfrm>
          <a:off x="1183342" y="732569"/>
          <a:ext cx="9090212" cy="4807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844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506071" y="239752"/>
            <a:ext cx="5123329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8 Yıldır  Ön Lisans Programlarına Yerleşen Aday Sayısı</a:t>
            </a:r>
            <a:endParaRPr lang="tr-T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afik 5"/>
          <p:cNvGraphicFramePr/>
          <p:nvPr>
            <p:extLst>
              <p:ext uri="{D42A27DB-BD31-4B8C-83A1-F6EECF244321}">
                <p14:modId xmlns:p14="http://schemas.microsoft.com/office/powerpoint/2010/main" val="2939264250"/>
              </p:ext>
            </p:extLst>
          </p:nvPr>
        </p:nvGraphicFramePr>
        <p:xfrm>
          <a:off x="1183342" y="732569"/>
          <a:ext cx="9090212" cy="4807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855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506071" y="239752"/>
            <a:ext cx="5123329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8 Yıldır  Ön Lisans Programlarına Yerleşen Aday Sayısı</a:t>
            </a:r>
            <a:endParaRPr lang="tr-T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927324"/>
              </p:ext>
            </p:extLst>
          </p:nvPr>
        </p:nvGraphicFramePr>
        <p:xfrm>
          <a:off x="1135793" y="867698"/>
          <a:ext cx="8675471" cy="455691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{F5AB1C69-6EDB-4FF4-983F-18BD219EF322}</a:tableStyleId>
              </a:tblPr>
              <a:tblGrid>
                <a:gridCol w="1758743">
                  <a:extLst>
                    <a:ext uri="{9D8B030D-6E8A-4147-A177-3AD203B41FA5}">
                      <a16:colId xmlns:a16="http://schemas.microsoft.com/office/drawing/2014/main" val="846713433"/>
                    </a:ext>
                  </a:extLst>
                </a:gridCol>
                <a:gridCol w="1054253">
                  <a:extLst>
                    <a:ext uri="{9D8B030D-6E8A-4147-A177-3AD203B41FA5}">
                      <a16:colId xmlns:a16="http://schemas.microsoft.com/office/drawing/2014/main" val="1645962269"/>
                    </a:ext>
                  </a:extLst>
                </a:gridCol>
                <a:gridCol w="1172496">
                  <a:extLst>
                    <a:ext uri="{9D8B030D-6E8A-4147-A177-3AD203B41FA5}">
                      <a16:colId xmlns:a16="http://schemas.microsoft.com/office/drawing/2014/main" val="419195207"/>
                    </a:ext>
                  </a:extLst>
                </a:gridCol>
                <a:gridCol w="938492">
                  <a:extLst>
                    <a:ext uri="{9D8B030D-6E8A-4147-A177-3AD203B41FA5}">
                      <a16:colId xmlns:a16="http://schemas.microsoft.com/office/drawing/2014/main" val="3575635803"/>
                    </a:ext>
                  </a:extLst>
                </a:gridCol>
                <a:gridCol w="938492">
                  <a:extLst>
                    <a:ext uri="{9D8B030D-6E8A-4147-A177-3AD203B41FA5}">
                      <a16:colId xmlns:a16="http://schemas.microsoft.com/office/drawing/2014/main" val="2774530323"/>
                    </a:ext>
                  </a:extLst>
                </a:gridCol>
                <a:gridCol w="938492">
                  <a:extLst>
                    <a:ext uri="{9D8B030D-6E8A-4147-A177-3AD203B41FA5}">
                      <a16:colId xmlns:a16="http://schemas.microsoft.com/office/drawing/2014/main" val="1766604833"/>
                    </a:ext>
                  </a:extLst>
                </a:gridCol>
                <a:gridCol w="938492">
                  <a:extLst>
                    <a:ext uri="{9D8B030D-6E8A-4147-A177-3AD203B41FA5}">
                      <a16:colId xmlns:a16="http://schemas.microsoft.com/office/drawing/2014/main" val="2161931034"/>
                    </a:ext>
                  </a:extLst>
                </a:gridCol>
                <a:gridCol w="936011">
                  <a:extLst>
                    <a:ext uri="{9D8B030D-6E8A-4147-A177-3AD203B41FA5}">
                      <a16:colId xmlns:a16="http://schemas.microsoft.com/office/drawing/2014/main" val="3226135481"/>
                    </a:ext>
                  </a:extLst>
                </a:gridCol>
              </a:tblGrid>
              <a:tr h="954859">
                <a:tc rowSpan="3">
                  <a:txBody>
                    <a:bodyPr/>
                    <a:lstStyle/>
                    <a:p>
                      <a:pPr algn="l">
                        <a:lnSpc>
                          <a:spcPts val="146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tr-TR" sz="700">
                        <a:effectLst/>
                      </a:endParaRPr>
                    </a:p>
                    <a:p>
                      <a:pPr marL="361315" algn="l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Okul Türü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37465" marR="83820" indent="-635"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Yerleştirme Puanı </a:t>
                      </a:r>
                      <a:r>
                        <a:rPr lang="en-US" sz="700" spc="-5">
                          <a:effectLst/>
                        </a:rPr>
                        <a:t>Hesaplanan</a:t>
                      </a:r>
                      <a:endParaRPr lang="tr-TR" sz="700">
                        <a:effectLst/>
                      </a:endParaRPr>
                    </a:p>
                    <a:p>
                      <a:pPr marL="40640" marR="86995" 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Aday</a:t>
                      </a:r>
                      <a:r>
                        <a:rPr lang="en-US" sz="700" spc="-20">
                          <a:effectLst/>
                        </a:rPr>
                        <a:t> </a:t>
                      </a:r>
                      <a:r>
                        <a:rPr lang="en-US" sz="700">
                          <a:effectLst/>
                        </a:rPr>
                        <a:t>Sayısı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ts val="146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tr-TR" sz="700">
                        <a:effectLst/>
                      </a:endParaRPr>
                    </a:p>
                    <a:p>
                      <a:pPr marL="48260" algn="l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Tercih Yapan</a:t>
                      </a:r>
                      <a:endParaRPr lang="tr-TR" sz="700">
                        <a:effectLst/>
                      </a:endParaRPr>
                    </a:p>
                    <a:p>
                      <a:pPr marL="97155" algn="l">
                        <a:lnSpc>
                          <a:spcPts val="146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Aday Sayısı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1379220" marR="1419225" algn="ctr">
                        <a:lnSpc>
                          <a:spcPts val="146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Yerleşen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946061"/>
                  </a:ext>
                </a:extLst>
              </a:tr>
              <a:tr h="59102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6565" marR="501015" algn="ctr">
                        <a:lnSpc>
                          <a:spcPts val="146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Örgün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27330" algn="l">
                        <a:lnSpc>
                          <a:spcPts val="146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Açık Öğretim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146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tr-TR" sz="700">
                        <a:effectLst/>
                      </a:endParaRPr>
                    </a:p>
                    <a:p>
                      <a:pPr marL="116840" algn="l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Toplam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30091847"/>
                  </a:ext>
                </a:extLst>
              </a:tr>
              <a:tr h="21007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algn="l">
                        <a:lnSpc>
                          <a:spcPts val="146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Lisans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785" algn="l">
                        <a:lnSpc>
                          <a:spcPts val="146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Ön Lisans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algn="l">
                        <a:lnSpc>
                          <a:spcPts val="146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Lisans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420" algn="l">
                        <a:lnSpc>
                          <a:spcPts val="146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Ön Lisans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98385"/>
                  </a:ext>
                </a:extLst>
              </a:tr>
              <a:tr h="210072">
                <a:tc>
                  <a:txBody>
                    <a:bodyPr/>
                    <a:lstStyle/>
                    <a:p>
                      <a:pPr marL="16510" algn="l">
                        <a:lnSpc>
                          <a:spcPts val="146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Lise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689.206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548.240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50.076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52.470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0" algn="l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14.867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31.054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148.467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44034538"/>
                  </a:ext>
                </a:extLst>
              </a:tr>
              <a:tr h="350120">
                <a:tc>
                  <a:txBody>
                    <a:bodyPr/>
                    <a:lstStyle/>
                    <a:p>
                      <a:pPr marL="16510" algn="l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Lise (Yabancı Dil</a:t>
                      </a:r>
                      <a:endParaRPr lang="tr-TR" sz="700">
                        <a:effectLst/>
                      </a:endParaRPr>
                    </a:p>
                    <a:p>
                      <a:pPr marL="16510" algn="l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Ağırlıklı)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6.740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4.717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1.061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887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322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747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3.017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19227895"/>
                  </a:ext>
                </a:extLst>
              </a:tr>
              <a:tr h="210072">
                <a:tc>
                  <a:txBody>
                    <a:bodyPr/>
                    <a:lstStyle/>
                    <a:p>
                      <a:pPr marL="16510" algn="l">
                        <a:lnSpc>
                          <a:spcPts val="146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Özel Lise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36.479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25.354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4.435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5.782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1.141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2.042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13.400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91632066"/>
                  </a:ext>
                </a:extLst>
              </a:tr>
              <a:tr h="210072">
                <a:tc>
                  <a:txBody>
                    <a:bodyPr/>
                    <a:lstStyle/>
                    <a:p>
                      <a:pPr marL="16510" algn="l">
                        <a:lnSpc>
                          <a:spcPts val="146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Anadolu Lisesi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46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763.457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46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487.468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46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187.818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121.325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46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6.279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ts val="146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15.163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146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330.585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2257376"/>
                  </a:ext>
                </a:extLst>
              </a:tr>
              <a:tr h="350120">
                <a:tc>
                  <a:txBody>
                    <a:bodyPr/>
                    <a:lstStyle/>
                    <a:p>
                      <a:pPr marL="16510" algn="l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Yabancı Dilde Eğitim</a:t>
                      </a:r>
                      <a:endParaRPr lang="tr-TR" sz="700">
                        <a:effectLst/>
                      </a:endParaRPr>
                    </a:p>
                    <a:p>
                      <a:pPr marL="16510" algn="l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Veren Özel Lise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203.987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143.814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72.806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26.441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1.291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2.037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102.575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55414973"/>
                  </a:ext>
                </a:extLst>
              </a:tr>
              <a:tr h="210072">
                <a:tc>
                  <a:txBody>
                    <a:bodyPr/>
                    <a:lstStyle/>
                    <a:p>
                      <a:pPr marL="16510" algn="l">
                        <a:lnSpc>
                          <a:spcPts val="146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Fen Lisesi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55.476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35.249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28.467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1.601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157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224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30.449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66391611"/>
                  </a:ext>
                </a:extLst>
              </a:tr>
              <a:tr h="210072">
                <a:tc>
                  <a:txBody>
                    <a:bodyPr/>
                    <a:lstStyle/>
                    <a:p>
                      <a:pPr marL="16510" algn="l">
                        <a:lnSpc>
                          <a:spcPts val="146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Özel Fen Lisesi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26.752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18.304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14.513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795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66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82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15.456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83821865"/>
                  </a:ext>
                </a:extLst>
              </a:tr>
              <a:tr h="210072">
                <a:tc>
                  <a:txBody>
                    <a:bodyPr/>
                    <a:lstStyle/>
                    <a:p>
                      <a:pPr marL="16510" algn="l">
                        <a:lnSpc>
                          <a:spcPts val="146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Özel Akşam Lisesi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11.923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10.452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193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977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162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299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1.631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99031979"/>
                  </a:ext>
                </a:extLst>
              </a:tr>
              <a:tr h="210072">
                <a:tc>
                  <a:txBody>
                    <a:bodyPr/>
                    <a:lstStyle/>
                    <a:p>
                      <a:pPr marL="16510" algn="l">
                        <a:lnSpc>
                          <a:spcPts val="146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Sosyal Bilimler Lisesi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11.767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8.305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5.646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1.108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70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109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6.933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21567133"/>
                  </a:ext>
                </a:extLst>
              </a:tr>
              <a:tr h="210072">
                <a:tc>
                  <a:txBody>
                    <a:bodyPr/>
                    <a:lstStyle/>
                    <a:p>
                      <a:pPr marL="16510" algn="l">
                        <a:lnSpc>
                          <a:spcPts val="146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Spor Lisesi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9.485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4.312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46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195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46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1.141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18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46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86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1.440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95205452"/>
                  </a:ext>
                </a:extLst>
              </a:tr>
              <a:tr h="210072">
                <a:tc>
                  <a:txBody>
                    <a:bodyPr/>
                    <a:lstStyle/>
                    <a:p>
                      <a:pPr marL="16510" algn="l">
                        <a:lnSpc>
                          <a:spcPts val="146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Güzel Sanatlar Liseleri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8.807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3.240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358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952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32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124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1.466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1239384"/>
                  </a:ext>
                </a:extLst>
              </a:tr>
              <a:tr h="210072">
                <a:tc>
                  <a:txBody>
                    <a:bodyPr/>
                    <a:lstStyle/>
                    <a:p>
                      <a:pPr marL="16510" algn="l">
                        <a:lnSpc>
                          <a:spcPts val="146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Öğretmen Liseleri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8.912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5.607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2.442</a:t>
                      </a:r>
                      <a:endParaRPr lang="tr-T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1.188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290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475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4.395</a:t>
                      </a:r>
                      <a:endParaRPr lang="tr-T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80903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85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506071" y="239752"/>
            <a:ext cx="5123329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Lise Türlerine Göre Üniversiteye Yerleşen Adaylar</a:t>
            </a:r>
            <a:endParaRPr lang="tr-T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263231"/>
              </p:ext>
            </p:extLst>
          </p:nvPr>
        </p:nvGraphicFramePr>
        <p:xfrm>
          <a:off x="790833" y="867695"/>
          <a:ext cx="9020432" cy="4556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{F5AB1C69-6EDB-4FF4-983F-18BD219EF322}</a:tableStyleId>
              </a:tblPr>
              <a:tblGrid>
                <a:gridCol w="1828676">
                  <a:extLst>
                    <a:ext uri="{9D8B030D-6E8A-4147-A177-3AD203B41FA5}">
                      <a16:colId xmlns:a16="http://schemas.microsoft.com/office/drawing/2014/main" val="846713433"/>
                    </a:ext>
                  </a:extLst>
                </a:gridCol>
                <a:gridCol w="1096173">
                  <a:extLst>
                    <a:ext uri="{9D8B030D-6E8A-4147-A177-3AD203B41FA5}">
                      <a16:colId xmlns:a16="http://schemas.microsoft.com/office/drawing/2014/main" val="1645962269"/>
                    </a:ext>
                  </a:extLst>
                </a:gridCol>
                <a:gridCol w="1219118">
                  <a:extLst>
                    <a:ext uri="{9D8B030D-6E8A-4147-A177-3AD203B41FA5}">
                      <a16:colId xmlns:a16="http://schemas.microsoft.com/office/drawing/2014/main" val="419195207"/>
                    </a:ext>
                  </a:extLst>
                </a:gridCol>
                <a:gridCol w="975809">
                  <a:extLst>
                    <a:ext uri="{9D8B030D-6E8A-4147-A177-3AD203B41FA5}">
                      <a16:colId xmlns:a16="http://schemas.microsoft.com/office/drawing/2014/main" val="3575635803"/>
                    </a:ext>
                  </a:extLst>
                </a:gridCol>
                <a:gridCol w="975809">
                  <a:extLst>
                    <a:ext uri="{9D8B030D-6E8A-4147-A177-3AD203B41FA5}">
                      <a16:colId xmlns:a16="http://schemas.microsoft.com/office/drawing/2014/main" val="2774530323"/>
                    </a:ext>
                  </a:extLst>
                </a:gridCol>
                <a:gridCol w="975809">
                  <a:extLst>
                    <a:ext uri="{9D8B030D-6E8A-4147-A177-3AD203B41FA5}">
                      <a16:colId xmlns:a16="http://schemas.microsoft.com/office/drawing/2014/main" val="1766604833"/>
                    </a:ext>
                  </a:extLst>
                </a:gridCol>
                <a:gridCol w="975809">
                  <a:extLst>
                    <a:ext uri="{9D8B030D-6E8A-4147-A177-3AD203B41FA5}">
                      <a16:colId xmlns:a16="http://schemas.microsoft.com/office/drawing/2014/main" val="2161931034"/>
                    </a:ext>
                  </a:extLst>
                </a:gridCol>
                <a:gridCol w="973229">
                  <a:extLst>
                    <a:ext uri="{9D8B030D-6E8A-4147-A177-3AD203B41FA5}">
                      <a16:colId xmlns:a16="http://schemas.microsoft.com/office/drawing/2014/main" val="3226135481"/>
                    </a:ext>
                  </a:extLst>
                </a:gridCol>
              </a:tblGrid>
              <a:tr h="268049">
                <a:tc rowSpan="3">
                  <a:txBody>
                    <a:bodyPr/>
                    <a:lstStyle/>
                    <a:p>
                      <a:pPr algn="l">
                        <a:lnSpc>
                          <a:spcPts val="146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</a:endParaRPr>
                    </a:p>
                    <a:p>
                      <a:pPr marL="361315" algn="l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Okul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Türü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37465" marR="83820" indent="-635"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Yerleştirme Puanı </a:t>
                      </a:r>
                      <a:r>
                        <a:rPr lang="en-US" sz="1100" spc="-5">
                          <a:effectLst/>
                        </a:rPr>
                        <a:t>Hesaplanan</a:t>
                      </a:r>
                      <a:endParaRPr lang="tr-TR" sz="1100">
                        <a:effectLst/>
                      </a:endParaRPr>
                    </a:p>
                    <a:p>
                      <a:pPr marL="40640" marR="86995" 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Aday</a:t>
                      </a:r>
                      <a:r>
                        <a:rPr lang="en-US" sz="1100" spc="-20">
                          <a:effectLst/>
                        </a:rPr>
                        <a:t> </a:t>
                      </a:r>
                      <a:r>
                        <a:rPr lang="en-US" sz="1100">
                          <a:effectLst/>
                        </a:rPr>
                        <a:t>Sayısı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ts val="146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tr-TR" sz="1100">
                        <a:effectLst/>
                      </a:endParaRPr>
                    </a:p>
                    <a:p>
                      <a:pPr marL="48260" algn="l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Tercih Yapan</a:t>
                      </a:r>
                      <a:endParaRPr lang="tr-TR" sz="1100">
                        <a:effectLst/>
                      </a:endParaRPr>
                    </a:p>
                    <a:p>
                      <a:pPr marL="97155" algn="l">
                        <a:lnSpc>
                          <a:spcPts val="146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Aday Sayısı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lstStyle/>
                    <a:p>
                      <a:pPr marL="1379220" marR="1419225" algn="ctr">
                        <a:lnSpc>
                          <a:spcPts val="146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Yerleşen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946061"/>
                  </a:ext>
                </a:extLst>
              </a:tr>
              <a:tr h="28754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6565" marR="501015" algn="ctr">
                        <a:lnSpc>
                          <a:spcPts val="146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Örgün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27330" algn="l">
                        <a:lnSpc>
                          <a:spcPts val="146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Açık Öğretim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146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</a:endParaRPr>
                    </a:p>
                    <a:p>
                      <a:pPr marL="116840"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Toplam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30091847"/>
                  </a:ext>
                </a:extLst>
              </a:tr>
              <a:tr h="38026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algn="ctr">
                        <a:lnSpc>
                          <a:spcPts val="146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Lisans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ts val="146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Ön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Lisans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46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Lisans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8420" algn="ctr">
                        <a:lnSpc>
                          <a:spcPts val="146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Ön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Lisans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98385"/>
                  </a:ext>
                </a:extLst>
              </a:tr>
              <a:tr h="271580">
                <a:tc>
                  <a:txBody>
                    <a:bodyPr/>
                    <a:lstStyle/>
                    <a:p>
                      <a:pPr marL="16510" algn="l">
                        <a:lnSpc>
                          <a:spcPts val="146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Lise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689.206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548.240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50.076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52.470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0" algn="l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14.867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31.054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148.467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4034538"/>
                  </a:ext>
                </a:extLst>
              </a:tr>
              <a:tr h="452633">
                <a:tc>
                  <a:txBody>
                    <a:bodyPr/>
                    <a:lstStyle/>
                    <a:p>
                      <a:pPr marL="16510" algn="l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Lise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Yabancı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Dil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6510" algn="l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Ağırlıklı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6.740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4.717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1.061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887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322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747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3.017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19227895"/>
                  </a:ext>
                </a:extLst>
              </a:tr>
              <a:tr h="271580">
                <a:tc>
                  <a:txBody>
                    <a:bodyPr/>
                    <a:lstStyle/>
                    <a:p>
                      <a:pPr marL="16510" algn="l">
                        <a:lnSpc>
                          <a:spcPts val="146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Özel Lise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36.479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25.354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4.435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5.782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1.141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2.042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13.400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1632066"/>
                  </a:ext>
                </a:extLst>
              </a:tr>
              <a:tr h="271580">
                <a:tc>
                  <a:txBody>
                    <a:bodyPr/>
                    <a:lstStyle/>
                    <a:p>
                      <a:pPr marL="16510" algn="l">
                        <a:lnSpc>
                          <a:spcPts val="146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Anadolu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Lisesi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46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763.457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46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487.468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46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187.818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121.325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46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6.279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ts val="146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15.163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146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330.585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257376"/>
                  </a:ext>
                </a:extLst>
              </a:tr>
              <a:tr h="452633">
                <a:tc>
                  <a:txBody>
                    <a:bodyPr/>
                    <a:lstStyle/>
                    <a:p>
                      <a:pPr marL="16510" algn="l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Yabancı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Dilde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Eğitim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6510" algn="l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Veren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Özel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Lise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203.987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143.814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72.806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26.441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1.291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2.037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102.575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55414973"/>
                  </a:ext>
                </a:extLst>
              </a:tr>
              <a:tr h="271580">
                <a:tc>
                  <a:txBody>
                    <a:bodyPr/>
                    <a:lstStyle/>
                    <a:p>
                      <a:pPr marL="16510" algn="l">
                        <a:lnSpc>
                          <a:spcPts val="146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Fen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Lisesi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55.476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35.249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28.467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1.601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157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224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30.449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6391611"/>
                  </a:ext>
                </a:extLst>
              </a:tr>
              <a:tr h="271580">
                <a:tc>
                  <a:txBody>
                    <a:bodyPr/>
                    <a:lstStyle/>
                    <a:p>
                      <a:pPr marL="16510" algn="l">
                        <a:lnSpc>
                          <a:spcPts val="146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Özel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Fen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Lisesi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26.752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18.304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14.513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795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15.456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83821865"/>
                  </a:ext>
                </a:extLst>
              </a:tr>
              <a:tr h="271580">
                <a:tc>
                  <a:txBody>
                    <a:bodyPr/>
                    <a:lstStyle/>
                    <a:p>
                      <a:pPr marL="16510" algn="l">
                        <a:lnSpc>
                          <a:spcPts val="146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Özel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Akşam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Lisesi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11.923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10.452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193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977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299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1.631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99031979"/>
                  </a:ext>
                </a:extLst>
              </a:tr>
              <a:tr h="271580">
                <a:tc>
                  <a:txBody>
                    <a:bodyPr/>
                    <a:lstStyle/>
                    <a:p>
                      <a:pPr marL="16510" algn="l">
                        <a:lnSpc>
                          <a:spcPts val="146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FF0000"/>
                          </a:solidFill>
                          <a:effectLst/>
                        </a:rPr>
                        <a:t>Sosyal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FF0000"/>
                          </a:solidFill>
                          <a:effectLst/>
                        </a:rPr>
                        <a:t>Bilimler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FF0000"/>
                          </a:solidFill>
                          <a:effectLst/>
                        </a:rPr>
                        <a:t>Lisesi</a:t>
                      </a:r>
                      <a:endParaRPr lang="tr-T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11.767</a:t>
                      </a:r>
                      <a:endParaRPr lang="tr-T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8.305</a:t>
                      </a:r>
                      <a:endParaRPr lang="tr-T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5.646</a:t>
                      </a:r>
                      <a:endParaRPr lang="tr-T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1.108</a:t>
                      </a:r>
                      <a:endParaRPr lang="tr-T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70</a:t>
                      </a:r>
                      <a:endParaRPr lang="tr-T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109</a:t>
                      </a:r>
                      <a:endParaRPr lang="tr-T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6.933</a:t>
                      </a:r>
                      <a:endParaRPr lang="tr-T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1567133"/>
                  </a:ext>
                </a:extLst>
              </a:tr>
              <a:tr h="271580">
                <a:tc>
                  <a:txBody>
                    <a:bodyPr/>
                    <a:lstStyle/>
                    <a:p>
                      <a:pPr marL="16510" algn="l">
                        <a:lnSpc>
                          <a:spcPts val="146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Spor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Lisesi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9.485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4.312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46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195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46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1.141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46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1.440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5205452"/>
                  </a:ext>
                </a:extLst>
              </a:tr>
              <a:tr h="271580">
                <a:tc>
                  <a:txBody>
                    <a:bodyPr/>
                    <a:lstStyle/>
                    <a:p>
                      <a:pPr marL="16510" algn="l">
                        <a:lnSpc>
                          <a:spcPts val="146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Güzel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Sanatlar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Liseleri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8.807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3.240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358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952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124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1.466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1239384"/>
                  </a:ext>
                </a:extLst>
              </a:tr>
              <a:tr h="271580">
                <a:tc>
                  <a:txBody>
                    <a:bodyPr/>
                    <a:lstStyle/>
                    <a:p>
                      <a:pPr marL="16510" algn="l">
                        <a:lnSpc>
                          <a:spcPts val="146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Öğretmen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Liseleri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8.912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5.607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2.442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1.188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475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4.395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0903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24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506071" y="239752"/>
            <a:ext cx="5123329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Lise Türlerine Göre Üniversiteye Yerleşen Adaylar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38500"/>
              </p:ext>
            </p:extLst>
          </p:nvPr>
        </p:nvGraphicFramePr>
        <p:xfrm>
          <a:off x="811265" y="948028"/>
          <a:ext cx="8975285" cy="432830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{F5AB1C69-6EDB-4FF4-983F-18BD219EF322}</a:tableStyleId>
              </a:tblPr>
              <a:tblGrid>
                <a:gridCol w="1897280">
                  <a:extLst>
                    <a:ext uri="{9D8B030D-6E8A-4147-A177-3AD203B41FA5}">
                      <a16:colId xmlns:a16="http://schemas.microsoft.com/office/drawing/2014/main" val="1465533979"/>
                    </a:ext>
                  </a:extLst>
                </a:gridCol>
                <a:gridCol w="1137298">
                  <a:extLst>
                    <a:ext uri="{9D8B030D-6E8A-4147-A177-3AD203B41FA5}">
                      <a16:colId xmlns:a16="http://schemas.microsoft.com/office/drawing/2014/main" val="2282810980"/>
                    </a:ext>
                  </a:extLst>
                </a:gridCol>
                <a:gridCol w="1264853">
                  <a:extLst>
                    <a:ext uri="{9D8B030D-6E8A-4147-A177-3AD203B41FA5}">
                      <a16:colId xmlns:a16="http://schemas.microsoft.com/office/drawing/2014/main" val="1264378008"/>
                    </a:ext>
                  </a:extLst>
                </a:gridCol>
                <a:gridCol w="883970">
                  <a:extLst>
                    <a:ext uri="{9D8B030D-6E8A-4147-A177-3AD203B41FA5}">
                      <a16:colId xmlns:a16="http://schemas.microsoft.com/office/drawing/2014/main" val="3048020951"/>
                    </a:ext>
                  </a:extLst>
                </a:gridCol>
                <a:gridCol w="1012418">
                  <a:extLst>
                    <a:ext uri="{9D8B030D-6E8A-4147-A177-3AD203B41FA5}">
                      <a16:colId xmlns:a16="http://schemas.microsoft.com/office/drawing/2014/main" val="1990465"/>
                    </a:ext>
                  </a:extLst>
                </a:gridCol>
                <a:gridCol w="757306">
                  <a:extLst>
                    <a:ext uri="{9D8B030D-6E8A-4147-A177-3AD203B41FA5}">
                      <a16:colId xmlns:a16="http://schemas.microsoft.com/office/drawing/2014/main" val="3141897219"/>
                    </a:ext>
                  </a:extLst>
                </a:gridCol>
                <a:gridCol w="1012418">
                  <a:extLst>
                    <a:ext uri="{9D8B030D-6E8A-4147-A177-3AD203B41FA5}">
                      <a16:colId xmlns:a16="http://schemas.microsoft.com/office/drawing/2014/main" val="1415669217"/>
                    </a:ext>
                  </a:extLst>
                </a:gridCol>
                <a:gridCol w="1009742">
                  <a:extLst>
                    <a:ext uri="{9D8B030D-6E8A-4147-A177-3AD203B41FA5}">
                      <a16:colId xmlns:a16="http://schemas.microsoft.com/office/drawing/2014/main" val="4169033048"/>
                    </a:ext>
                  </a:extLst>
                </a:gridCol>
              </a:tblGrid>
              <a:tr h="345560">
                <a:tc>
                  <a:txBody>
                    <a:bodyPr/>
                    <a:lstStyle/>
                    <a:p>
                      <a:pPr marL="16510" algn="l">
                        <a:lnSpc>
                          <a:spcPts val="146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İmam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Hatip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Liseleri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271.703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206.729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49.232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33.746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3.228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19.229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105.435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5998400"/>
                  </a:ext>
                </a:extLst>
              </a:tr>
              <a:tr h="347761">
                <a:tc>
                  <a:txBody>
                    <a:bodyPr/>
                    <a:lstStyle/>
                    <a:p>
                      <a:pPr marL="16510" algn="l">
                        <a:lnSpc>
                          <a:spcPts val="146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Ticaret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Meslek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Liseleri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44.013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37.696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1.049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3.378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1.226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5.197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10.850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9015684"/>
                  </a:ext>
                </a:extLst>
              </a:tr>
              <a:tr h="344460">
                <a:tc>
                  <a:txBody>
                    <a:bodyPr/>
                    <a:lstStyle/>
                    <a:p>
                      <a:pPr marL="16510" algn="l">
                        <a:lnSpc>
                          <a:spcPts val="146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Teknik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Liseler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25.610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19.313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1.595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4.048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895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1.940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8.478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85016165"/>
                  </a:ext>
                </a:extLst>
              </a:tr>
              <a:tr h="590974">
                <a:tc>
                  <a:txBody>
                    <a:bodyPr/>
                    <a:lstStyle/>
                    <a:p>
                      <a:pPr marL="16510" algn="l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Endüstri Meslek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6510" algn="l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Liseleri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79.201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67.846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1.311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5.158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1.953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4.215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12.637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1671771"/>
                  </a:ext>
                </a:extLst>
              </a:tr>
              <a:tr h="344460">
                <a:tc>
                  <a:txBody>
                    <a:bodyPr/>
                    <a:lstStyle/>
                    <a:p>
                      <a:pPr marL="16510" algn="l">
                        <a:lnSpc>
                          <a:spcPts val="146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Kız Meslek Liseleri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45.351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38.992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1.079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3.477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1.680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5.706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11.942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23411110"/>
                  </a:ext>
                </a:extLst>
              </a:tr>
              <a:tr h="347761">
                <a:tc>
                  <a:txBody>
                    <a:bodyPr/>
                    <a:lstStyle/>
                    <a:p>
                      <a:pPr marL="16510" algn="l">
                        <a:lnSpc>
                          <a:spcPts val="146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Sağlık Meslek Liseleri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27.039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20.377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1.691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3.505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1.775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4.629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11.600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78919565"/>
                  </a:ext>
                </a:extLst>
              </a:tr>
              <a:tr h="590974">
                <a:tc>
                  <a:txBody>
                    <a:bodyPr/>
                    <a:lstStyle/>
                    <a:p>
                      <a:pPr marL="16510" algn="l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Otelcilik ve Turizm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6510" algn="l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Meslek Liseleri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3.696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3.072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128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358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156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1.043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1039904"/>
                  </a:ext>
                </a:extLst>
              </a:tr>
              <a:tr h="344460">
                <a:tc>
                  <a:txBody>
                    <a:bodyPr/>
                    <a:lstStyle/>
                    <a:p>
                      <a:pPr marL="16510" algn="l">
                        <a:lnSpc>
                          <a:spcPts val="146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Diğer Meslek Liseleri</a:t>
                      </a:r>
                      <a:endParaRPr lang="tr-T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580.642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448.071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29.505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128.235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4.654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20.764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183.158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57768468"/>
                  </a:ext>
                </a:extLst>
              </a:tr>
              <a:tr h="347761">
                <a:tc>
                  <a:txBody>
                    <a:bodyPr/>
                    <a:lstStyle/>
                    <a:p>
                      <a:pPr marL="16510" algn="l">
                        <a:lnSpc>
                          <a:spcPts val="146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Diğer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1.265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892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327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43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533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88589346"/>
                  </a:ext>
                </a:extLst>
              </a:tr>
              <a:tr h="360967">
                <a:tc rowSpan="2">
                  <a:txBody>
                    <a:bodyPr/>
                    <a:lstStyle/>
                    <a:p>
                      <a:pPr algn="l">
                        <a:lnSpc>
                          <a:spcPts val="14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6510" algn="l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Genel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Toplam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114935" algn="l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2.911.511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206375" algn="l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2.138.050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453.927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396.704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2545" algn="l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40.293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114.566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28575" algn="l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1.005.490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29243855"/>
                  </a:ext>
                </a:extLst>
              </a:tr>
              <a:tr h="36316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96240" algn="l">
                        <a:lnSpc>
                          <a:spcPts val="146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850.631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50520" algn="l">
                        <a:lnSpc>
                          <a:spcPts val="146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154.859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403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15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1268</TotalTime>
  <Words>1785</Words>
  <Application>Microsoft Office PowerPoint</Application>
  <PresentationFormat>Özel</PresentationFormat>
  <Paragraphs>750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Arıf KOÇAK</dc:creator>
  <cp:lastModifiedBy>Arıf KOÇAK</cp:lastModifiedBy>
  <cp:revision>77</cp:revision>
  <dcterms:created xsi:type="dcterms:W3CDTF">2022-09-17T17:36:47Z</dcterms:created>
  <dcterms:modified xsi:type="dcterms:W3CDTF">2022-09-25T15:20:03Z</dcterms:modified>
</cp:coreProperties>
</file>