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Arial Black" panose="020B0A04020102020204" pitchFamily="34" charset="0"/>
      <p:bold r:id="rId25"/>
    </p:embeddedFont>
    <p:embeddedFont>
      <p:font typeface="Sniglet" panose="020B0604020202020204" charset="0"/>
      <p:regular r:id="rId26"/>
    </p:embeddedFont>
    <p:embeddedFont>
      <p:font typeface="Ambitions" panose="020B0604020202020204" charset="-128"/>
      <p:regular r:id="rId27"/>
    </p:embeddedFont>
    <p:embeddedFont>
      <p:font typeface="Scope One" panose="020B0604020202020204" charset="-94"/>
      <p:regular r:id="rId28"/>
    </p:embeddedFont>
    <p:embeddedFont>
      <p:font typeface="Anton" panose="00000500000000000000" pitchFamily="2" charset="-94"/>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1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6.png"/><Relationship Id="rId5" Type="http://schemas.openxmlformats.org/officeDocument/2006/relationships/image" Target="../media/image14.jpe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9.png"/><Relationship Id="rId5" Type="http://schemas.openxmlformats.org/officeDocument/2006/relationships/image" Target="../media/image18.jpe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22.png"/><Relationship Id="rId9"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6.sv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22.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9.png"/><Relationship Id="rId5" Type="http://schemas.openxmlformats.org/officeDocument/2006/relationships/image" Target="../media/image27.jpe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9.png"/><Relationship Id="rId5" Type="http://schemas.openxmlformats.org/officeDocument/2006/relationships/image" Target="../media/image27.jpe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31.jpeg"/><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7.sv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9.svg"/><Relationship Id="rId1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4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2.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5.sv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661541" y="1470992"/>
            <a:ext cx="1232729" cy="7134324"/>
            <a:chOff x="0" y="0"/>
            <a:chExt cx="1643639" cy="9512432"/>
          </a:xfrm>
        </p:grpSpPr>
        <p:sp>
          <p:nvSpPr>
            <p:cNvPr id="5" name="TextBox 5"/>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6" name="TextBox 6"/>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7" name="TextBox 7"/>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8" name="TextBox 8"/>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 name="TextBox 9"/>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 name="TextBox 10"/>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 name="TextBox 11"/>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 name="TextBox 12"/>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 name="TextBox 13"/>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4" name="Group 14"/>
          <p:cNvGrpSpPr/>
          <p:nvPr/>
        </p:nvGrpSpPr>
        <p:grpSpPr>
          <a:xfrm>
            <a:off x="15164201" y="1331671"/>
            <a:ext cx="2279617" cy="1191585"/>
            <a:chOff x="0" y="0"/>
            <a:chExt cx="3039489" cy="1588780"/>
          </a:xfrm>
        </p:grpSpPr>
        <p:grpSp>
          <p:nvGrpSpPr>
            <p:cNvPr id="15" name="Group 15"/>
            <p:cNvGrpSpPr/>
            <p:nvPr/>
          </p:nvGrpSpPr>
          <p:grpSpPr>
            <a:xfrm>
              <a:off x="0" y="0"/>
              <a:ext cx="3039489" cy="1588780"/>
              <a:chOff x="0" y="0"/>
              <a:chExt cx="620810" cy="324506"/>
            </a:xfrm>
          </p:grpSpPr>
          <p:sp>
            <p:nvSpPr>
              <p:cNvPr id="16" name="Freeform 1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7" name="TextBox 1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8" name="Group 18"/>
            <p:cNvGrpSpPr/>
            <p:nvPr/>
          </p:nvGrpSpPr>
          <p:grpSpPr>
            <a:xfrm>
              <a:off x="1234950" y="117213"/>
              <a:ext cx="1688828" cy="1354354"/>
              <a:chOff x="0" y="0"/>
              <a:chExt cx="344940" cy="276625"/>
            </a:xfrm>
          </p:grpSpPr>
          <p:sp>
            <p:nvSpPr>
              <p:cNvPr id="19" name="Freeform 1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20" name="TextBox 2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1" name="Group 21"/>
          <p:cNvGrpSpPr/>
          <p:nvPr/>
        </p:nvGrpSpPr>
        <p:grpSpPr>
          <a:xfrm>
            <a:off x="15164201" y="2618086"/>
            <a:ext cx="2279617" cy="1191585"/>
            <a:chOff x="0" y="0"/>
            <a:chExt cx="3039489" cy="1588780"/>
          </a:xfrm>
        </p:grpSpPr>
        <p:grpSp>
          <p:nvGrpSpPr>
            <p:cNvPr id="22" name="Group 22"/>
            <p:cNvGrpSpPr/>
            <p:nvPr/>
          </p:nvGrpSpPr>
          <p:grpSpPr>
            <a:xfrm>
              <a:off x="0" y="0"/>
              <a:ext cx="3039489" cy="1588780"/>
              <a:chOff x="0" y="0"/>
              <a:chExt cx="620810" cy="324506"/>
            </a:xfrm>
          </p:grpSpPr>
          <p:sp>
            <p:nvSpPr>
              <p:cNvPr id="23" name="Freeform 2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4" name="TextBox 2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5" name="Group 25"/>
            <p:cNvGrpSpPr/>
            <p:nvPr/>
          </p:nvGrpSpPr>
          <p:grpSpPr>
            <a:xfrm>
              <a:off x="1234950" y="117213"/>
              <a:ext cx="1688828" cy="1354354"/>
              <a:chOff x="0" y="0"/>
              <a:chExt cx="344940" cy="276625"/>
            </a:xfrm>
          </p:grpSpPr>
          <p:sp>
            <p:nvSpPr>
              <p:cNvPr id="26" name="Freeform 2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27" name="TextBox 2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8" name="Group 28"/>
          <p:cNvGrpSpPr/>
          <p:nvPr/>
        </p:nvGrpSpPr>
        <p:grpSpPr>
          <a:xfrm>
            <a:off x="15164201" y="3904500"/>
            <a:ext cx="2279617" cy="1191585"/>
            <a:chOff x="0" y="0"/>
            <a:chExt cx="3039489" cy="1588780"/>
          </a:xfrm>
        </p:grpSpPr>
        <p:grpSp>
          <p:nvGrpSpPr>
            <p:cNvPr id="29" name="Group 29"/>
            <p:cNvGrpSpPr/>
            <p:nvPr/>
          </p:nvGrpSpPr>
          <p:grpSpPr>
            <a:xfrm>
              <a:off x="0" y="0"/>
              <a:ext cx="3039489" cy="1588780"/>
              <a:chOff x="0" y="0"/>
              <a:chExt cx="620810" cy="324506"/>
            </a:xfrm>
          </p:grpSpPr>
          <p:sp>
            <p:nvSpPr>
              <p:cNvPr id="30" name="Freeform 3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31" name="TextBox 3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32" name="Group 32"/>
            <p:cNvGrpSpPr/>
            <p:nvPr/>
          </p:nvGrpSpPr>
          <p:grpSpPr>
            <a:xfrm>
              <a:off x="1234950" y="117213"/>
              <a:ext cx="1688828" cy="1354354"/>
              <a:chOff x="0" y="0"/>
              <a:chExt cx="344940" cy="276625"/>
            </a:xfrm>
          </p:grpSpPr>
          <p:sp>
            <p:nvSpPr>
              <p:cNvPr id="33" name="Freeform 3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34" name="TextBox 3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5" name="Group 35"/>
          <p:cNvGrpSpPr/>
          <p:nvPr/>
        </p:nvGrpSpPr>
        <p:grpSpPr>
          <a:xfrm>
            <a:off x="15164201" y="5190915"/>
            <a:ext cx="2279617" cy="1191585"/>
            <a:chOff x="0" y="0"/>
            <a:chExt cx="3039489" cy="1588780"/>
          </a:xfrm>
        </p:grpSpPr>
        <p:grpSp>
          <p:nvGrpSpPr>
            <p:cNvPr id="36" name="Group 36"/>
            <p:cNvGrpSpPr/>
            <p:nvPr/>
          </p:nvGrpSpPr>
          <p:grpSpPr>
            <a:xfrm>
              <a:off x="0" y="0"/>
              <a:ext cx="3039489" cy="1588780"/>
              <a:chOff x="0" y="0"/>
              <a:chExt cx="620810" cy="324506"/>
            </a:xfrm>
          </p:grpSpPr>
          <p:sp>
            <p:nvSpPr>
              <p:cNvPr id="37" name="Freeform 3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38" name="TextBox 3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39" name="Group 39"/>
            <p:cNvGrpSpPr/>
            <p:nvPr/>
          </p:nvGrpSpPr>
          <p:grpSpPr>
            <a:xfrm>
              <a:off x="1234950" y="117213"/>
              <a:ext cx="1688828" cy="1354354"/>
              <a:chOff x="0" y="0"/>
              <a:chExt cx="344940" cy="276625"/>
            </a:xfrm>
          </p:grpSpPr>
          <p:sp>
            <p:nvSpPr>
              <p:cNvPr id="40" name="Freeform 4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41" name="TextBox 41"/>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42" name="Group 42"/>
          <p:cNvGrpSpPr/>
          <p:nvPr/>
        </p:nvGrpSpPr>
        <p:grpSpPr>
          <a:xfrm>
            <a:off x="15164201" y="6477329"/>
            <a:ext cx="2279617" cy="1191585"/>
            <a:chOff x="0" y="0"/>
            <a:chExt cx="3039489" cy="1588780"/>
          </a:xfrm>
        </p:grpSpPr>
        <p:grpSp>
          <p:nvGrpSpPr>
            <p:cNvPr id="43" name="Group 43"/>
            <p:cNvGrpSpPr/>
            <p:nvPr/>
          </p:nvGrpSpPr>
          <p:grpSpPr>
            <a:xfrm>
              <a:off x="0" y="0"/>
              <a:ext cx="3039489" cy="1588780"/>
              <a:chOff x="0" y="0"/>
              <a:chExt cx="620810" cy="324506"/>
            </a:xfrm>
          </p:grpSpPr>
          <p:sp>
            <p:nvSpPr>
              <p:cNvPr id="44" name="Freeform 4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45" name="TextBox 45"/>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46" name="Group 46"/>
            <p:cNvGrpSpPr/>
            <p:nvPr/>
          </p:nvGrpSpPr>
          <p:grpSpPr>
            <a:xfrm>
              <a:off x="1234950" y="117213"/>
              <a:ext cx="1688828" cy="1354354"/>
              <a:chOff x="0" y="0"/>
              <a:chExt cx="344940" cy="276625"/>
            </a:xfrm>
          </p:grpSpPr>
          <p:sp>
            <p:nvSpPr>
              <p:cNvPr id="47" name="Freeform 4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48" name="TextBox 48"/>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49" name="Group 49"/>
          <p:cNvGrpSpPr/>
          <p:nvPr/>
        </p:nvGrpSpPr>
        <p:grpSpPr>
          <a:xfrm>
            <a:off x="15164201" y="7763743"/>
            <a:ext cx="2279617" cy="1191585"/>
            <a:chOff x="0" y="0"/>
            <a:chExt cx="3039489" cy="1588780"/>
          </a:xfrm>
        </p:grpSpPr>
        <p:grpSp>
          <p:nvGrpSpPr>
            <p:cNvPr id="50" name="Group 50"/>
            <p:cNvGrpSpPr/>
            <p:nvPr/>
          </p:nvGrpSpPr>
          <p:grpSpPr>
            <a:xfrm>
              <a:off x="0" y="0"/>
              <a:ext cx="3039489" cy="1588780"/>
              <a:chOff x="0" y="0"/>
              <a:chExt cx="620810" cy="324506"/>
            </a:xfrm>
          </p:grpSpPr>
          <p:sp>
            <p:nvSpPr>
              <p:cNvPr id="51" name="Freeform 5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52" name="TextBox 52"/>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53" name="Group 53"/>
            <p:cNvGrpSpPr/>
            <p:nvPr/>
          </p:nvGrpSpPr>
          <p:grpSpPr>
            <a:xfrm>
              <a:off x="1234950" y="117213"/>
              <a:ext cx="1688828" cy="1354354"/>
              <a:chOff x="0" y="0"/>
              <a:chExt cx="344940" cy="276625"/>
            </a:xfrm>
          </p:grpSpPr>
          <p:sp>
            <p:nvSpPr>
              <p:cNvPr id="54" name="Freeform 5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55" name="TextBox 55"/>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sp>
        <p:nvSpPr>
          <p:cNvPr id="56" name="Freeform 56"/>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7" name="Group 57"/>
          <p:cNvGrpSpPr/>
          <p:nvPr/>
        </p:nvGrpSpPr>
        <p:grpSpPr>
          <a:xfrm>
            <a:off x="1028700" y="743240"/>
            <a:ext cx="15613811" cy="8800520"/>
            <a:chOff x="0" y="0"/>
            <a:chExt cx="4112279" cy="2317832"/>
          </a:xfrm>
        </p:grpSpPr>
        <p:sp>
          <p:nvSpPr>
            <p:cNvPr id="58" name="Freeform 58"/>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9" name="TextBox 59"/>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60" name="Group 60"/>
          <p:cNvGrpSpPr/>
          <p:nvPr/>
        </p:nvGrpSpPr>
        <p:grpSpPr>
          <a:xfrm>
            <a:off x="1540290" y="1622751"/>
            <a:ext cx="263115" cy="26311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2470372"/>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3317993"/>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4165614"/>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013235"/>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860856"/>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6708477"/>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755609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8403718"/>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337094" y="1028700"/>
            <a:ext cx="14956138" cy="8229600"/>
            <a:chOff x="0" y="0"/>
            <a:chExt cx="3939065" cy="2167467"/>
          </a:xfrm>
        </p:grpSpPr>
        <p:sp>
          <p:nvSpPr>
            <p:cNvPr id="88" name="Freeform 88"/>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89" name="TextBox 89"/>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90" name="Group 90"/>
          <p:cNvGrpSpPr/>
          <p:nvPr/>
        </p:nvGrpSpPr>
        <p:grpSpPr>
          <a:xfrm>
            <a:off x="5849674" y="2179520"/>
            <a:ext cx="5971862" cy="889089"/>
            <a:chOff x="0" y="0"/>
            <a:chExt cx="1572836" cy="234163"/>
          </a:xfrm>
        </p:grpSpPr>
        <p:sp>
          <p:nvSpPr>
            <p:cNvPr id="91" name="Freeform 91"/>
            <p:cNvSpPr/>
            <p:nvPr/>
          </p:nvSpPr>
          <p:spPr>
            <a:xfrm>
              <a:off x="0" y="0"/>
              <a:ext cx="1572836" cy="234163"/>
            </a:xfrm>
            <a:custGeom>
              <a:avLst/>
              <a:gdLst/>
              <a:ahLst/>
              <a:cxnLst/>
              <a:rect l="l" t="t" r="r" b="b"/>
              <a:pathLst>
                <a:path w="1572836" h="234163">
                  <a:moveTo>
                    <a:pt x="117082" y="0"/>
                  </a:moveTo>
                  <a:lnTo>
                    <a:pt x="1455754" y="0"/>
                  </a:lnTo>
                  <a:cubicBezTo>
                    <a:pt x="1520417" y="0"/>
                    <a:pt x="1572836" y="52419"/>
                    <a:pt x="1572836" y="117082"/>
                  </a:cubicBezTo>
                  <a:lnTo>
                    <a:pt x="1572836" y="117082"/>
                  </a:lnTo>
                  <a:cubicBezTo>
                    <a:pt x="1572836" y="148134"/>
                    <a:pt x="1560501" y="177914"/>
                    <a:pt x="1538544" y="199871"/>
                  </a:cubicBezTo>
                  <a:cubicBezTo>
                    <a:pt x="1516587" y="221828"/>
                    <a:pt x="1486806" y="234163"/>
                    <a:pt x="1455754" y="234163"/>
                  </a:cubicBezTo>
                  <a:lnTo>
                    <a:pt x="117082" y="234163"/>
                  </a:lnTo>
                  <a:cubicBezTo>
                    <a:pt x="86030" y="234163"/>
                    <a:pt x="56250" y="221828"/>
                    <a:pt x="34292" y="199871"/>
                  </a:cubicBezTo>
                  <a:cubicBezTo>
                    <a:pt x="12335" y="177914"/>
                    <a:pt x="0" y="148134"/>
                    <a:pt x="0" y="117082"/>
                  </a:cubicBezTo>
                  <a:lnTo>
                    <a:pt x="0" y="117082"/>
                  </a:lnTo>
                  <a:cubicBezTo>
                    <a:pt x="0" y="86030"/>
                    <a:pt x="12335" y="56250"/>
                    <a:pt x="34292" y="34292"/>
                  </a:cubicBezTo>
                  <a:cubicBezTo>
                    <a:pt x="56250" y="12335"/>
                    <a:pt x="86030" y="0"/>
                    <a:pt x="117082" y="0"/>
                  </a:cubicBezTo>
                  <a:close/>
                </a:path>
              </a:pathLst>
            </a:custGeom>
            <a:solidFill>
              <a:srgbClr val="000000">
                <a:alpha val="0"/>
              </a:srgbClr>
            </a:solidFill>
            <a:ln w="47625" cap="rnd">
              <a:solidFill>
                <a:srgbClr val="E76262"/>
              </a:solidFill>
              <a:prstDash val="lgDash"/>
              <a:round/>
            </a:ln>
          </p:spPr>
        </p:sp>
        <p:sp>
          <p:nvSpPr>
            <p:cNvPr id="92" name="TextBox 92"/>
            <p:cNvSpPr txBox="1"/>
            <p:nvPr/>
          </p:nvSpPr>
          <p:spPr>
            <a:xfrm>
              <a:off x="0" y="-28575"/>
              <a:ext cx="1572836" cy="262738"/>
            </a:xfrm>
            <a:prstGeom prst="rect">
              <a:avLst/>
            </a:prstGeom>
          </p:spPr>
          <p:txBody>
            <a:bodyPr lIns="50800" tIns="50800" rIns="50800" bIns="50800" rtlCol="0" anchor="ctr"/>
            <a:lstStyle/>
            <a:p>
              <a:pPr algn="ctr">
                <a:lnSpc>
                  <a:spcPts val="2659"/>
                </a:lnSpc>
              </a:pPr>
              <a:endParaRPr/>
            </a:p>
          </p:txBody>
        </p:sp>
      </p:grpSp>
      <p:sp>
        <p:nvSpPr>
          <p:cNvPr id="93" name="Freeform 93"/>
          <p:cNvSpPr/>
          <p:nvPr/>
        </p:nvSpPr>
        <p:spPr>
          <a:xfrm>
            <a:off x="2573339" y="1259301"/>
            <a:ext cx="2215170" cy="2190249"/>
          </a:xfrm>
          <a:custGeom>
            <a:avLst/>
            <a:gdLst/>
            <a:ahLst/>
            <a:cxnLst/>
            <a:rect l="l" t="t" r="r" b="b"/>
            <a:pathLst>
              <a:path w="2215170" h="2190249">
                <a:moveTo>
                  <a:pt x="0" y="0"/>
                </a:moveTo>
                <a:lnTo>
                  <a:pt x="2215170" y="0"/>
                </a:lnTo>
                <a:lnTo>
                  <a:pt x="2215170" y="2190249"/>
                </a:lnTo>
                <a:lnTo>
                  <a:pt x="0" y="219024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4" name="Freeform 94"/>
          <p:cNvSpPr/>
          <p:nvPr/>
        </p:nvSpPr>
        <p:spPr>
          <a:xfrm>
            <a:off x="4788509" y="1545511"/>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sp>
        <p:nvSpPr>
          <p:cNvPr id="95" name="Freeform 95"/>
          <p:cNvSpPr/>
          <p:nvPr/>
        </p:nvSpPr>
        <p:spPr>
          <a:xfrm>
            <a:off x="13923714" y="2836596"/>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sp>
        <p:nvSpPr>
          <p:cNvPr id="96" name="Freeform 96"/>
          <p:cNvSpPr/>
          <p:nvPr/>
        </p:nvSpPr>
        <p:spPr>
          <a:xfrm>
            <a:off x="7232152" y="8336003"/>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sp>
        <p:nvSpPr>
          <p:cNvPr id="97" name="Freeform 97"/>
          <p:cNvSpPr/>
          <p:nvPr/>
        </p:nvSpPr>
        <p:spPr>
          <a:xfrm>
            <a:off x="13620089" y="6248335"/>
            <a:ext cx="2215474" cy="2286941"/>
          </a:xfrm>
          <a:custGeom>
            <a:avLst/>
            <a:gdLst/>
            <a:ahLst/>
            <a:cxnLst/>
            <a:rect l="l" t="t" r="r" b="b"/>
            <a:pathLst>
              <a:path w="2215474" h="2286941">
                <a:moveTo>
                  <a:pt x="0" y="0"/>
                </a:moveTo>
                <a:lnTo>
                  <a:pt x="2215473" y="0"/>
                </a:lnTo>
                <a:lnTo>
                  <a:pt x="2215473" y="2286941"/>
                </a:lnTo>
                <a:lnTo>
                  <a:pt x="0" y="228694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98" name="Group 98"/>
          <p:cNvGrpSpPr/>
          <p:nvPr/>
        </p:nvGrpSpPr>
        <p:grpSpPr>
          <a:xfrm>
            <a:off x="2211368" y="3692341"/>
            <a:ext cx="13248476" cy="2431629"/>
            <a:chOff x="0" y="0"/>
            <a:chExt cx="17664634" cy="3242172"/>
          </a:xfrm>
        </p:grpSpPr>
        <p:sp>
          <p:nvSpPr>
            <p:cNvPr id="99" name="TextBox 99"/>
            <p:cNvSpPr txBox="1"/>
            <p:nvPr/>
          </p:nvSpPr>
          <p:spPr>
            <a:xfrm>
              <a:off x="31885" y="0"/>
              <a:ext cx="17632749" cy="3242172"/>
            </a:xfrm>
            <a:prstGeom prst="rect">
              <a:avLst/>
            </a:prstGeom>
          </p:spPr>
          <p:txBody>
            <a:bodyPr lIns="0" tIns="0" rIns="0" bIns="0" rtlCol="0" anchor="t">
              <a:spAutoFit/>
            </a:bodyPr>
            <a:lstStyle/>
            <a:p>
              <a:pPr algn="ctr">
                <a:lnSpc>
                  <a:spcPts val="9573"/>
                </a:lnSpc>
              </a:pPr>
              <a:r>
                <a:rPr lang="en-US" sz="7977">
                  <a:solidFill>
                    <a:srgbClr val="503D36"/>
                  </a:solidFill>
                  <a:latin typeface="Anton"/>
                </a:rPr>
                <a:t>MİLLİ SAVUNMA ÜNİVERSİTESİ</a:t>
              </a:r>
            </a:p>
            <a:p>
              <a:pPr marL="0" lvl="0" indent="0" algn="ctr">
                <a:lnSpc>
                  <a:spcPts val="9573"/>
                </a:lnSpc>
                <a:spcBef>
                  <a:spcPct val="0"/>
                </a:spcBef>
              </a:pPr>
              <a:r>
                <a:rPr lang="en-US" sz="7977">
                  <a:solidFill>
                    <a:srgbClr val="503D36"/>
                  </a:solidFill>
                  <a:latin typeface="Anton"/>
                </a:rPr>
                <a:t>TANITIM SUNUSU</a:t>
              </a:r>
            </a:p>
          </p:txBody>
        </p:sp>
        <p:sp>
          <p:nvSpPr>
            <p:cNvPr id="100" name="TextBox 100"/>
            <p:cNvSpPr txBox="1"/>
            <p:nvPr/>
          </p:nvSpPr>
          <p:spPr>
            <a:xfrm>
              <a:off x="0" y="0"/>
              <a:ext cx="17632749" cy="3242172"/>
            </a:xfrm>
            <a:prstGeom prst="rect">
              <a:avLst/>
            </a:prstGeom>
          </p:spPr>
          <p:txBody>
            <a:bodyPr lIns="0" tIns="0" rIns="0" bIns="0" rtlCol="0" anchor="t">
              <a:spAutoFit/>
            </a:bodyPr>
            <a:lstStyle/>
            <a:p>
              <a:pPr marL="0" lvl="0" indent="0" algn="ctr">
                <a:lnSpc>
                  <a:spcPts val="9573"/>
                </a:lnSpc>
                <a:spcBef>
                  <a:spcPct val="0"/>
                </a:spcBef>
              </a:pPr>
              <a:r>
                <a:rPr lang="en-US" sz="7977" dirty="0">
                  <a:solidFill>
                    <a:srgbClr val="A2845F"/>
                  </a:solidFill>
                  <a:latin typeface="Anton"/>
                </a:rPr>
                <a:t>MİLLİ SAVUNMA ÜNİVERSİTESİ TANITIM SUNUSU</a:t>
              </a:r>
            </a:p>
          </p:txBody>
        </p:sp>
      </p:grpSp>
      <p:sp>
        <p:nvSpPr>
          <p:cNvPr id="101" name="TextBox 101"/>
          <p:cNvSpPr txBox="1"/>
          <p:nvPr/>
        </p:nvSpPr>
        <p:spPr>
          <a:xfrm>
            <a:off x="6094802" y="2282120"/>
            <a:ext cx="5436645" cy="556306"/>
          </a:xfrm>
          <a:prstGeom prst="rect">
            <a:avLst/>
          </a:prstGeom>
        </p:spPr>
        <p:txBody>
          <a:bodyPr lIns="0" tIns="0" rIns="0" bIns="0" rtlCol="0" anchor="t">
            <a:spAutoFit/>
          </a:bodyPr>
          <a:lstStyle/>
          <a:p>
            <a:pPr marL="0" lvl="0" indent="0" algn="ctr">
              <a:lnSpc>
                <a:spcPts val="4800"/>
              </a:lnSpc>
              <a:spcBef>
                <a:spcPct val="0"/>
              </a:spcBef>
            </a:pPr>
            <a:r>
              <a:rPr lang="en-US" sz="2800" dirty="0" err="1">
                <a:solidFill>
                  <a:srgbClr val="503D36"/>
                </a:solidFill>
                <a:latin typeface="Arial Black" panose="020B0A04020102020204" pitchFamily="34" charset="0"/>
              </a:rPr>
              <a:t>Milli</a:t>
            </a:r>
            <a:r>
              <a:rPr lang="en-US" sz="2800" dirty="0">
                <a:solidFill>
                  <a:srgbClr val="503D36"/>
                </a:solidFill>
                <a:latin typeface="Arial Black" panose="020B0A04020102020204" pitchFamily="34" charset="0"/>
              </a:rPr>
              <a:t> </a:t>
            </a:r>
            <a:r>
              <a:rPr lang="en-US" sz="2800" dirty="0" err="1">
                <a:solidFill>
                  <a:srgbClr val="503D36"/>
                </a:solidFill>
                <a:latin typeface="Arial Black" panose="020B0A04020102020204" pitchFamily="34" charset="0"/>
              </a:rPr>
              <a:t>Savunma</a:t>
            </a:r>
            <a:r>
              <a:rPr lang="en-US" sz="2800" dirty="0">
                <a:solidFill>
                  <a:srgbClr val="503D36"/>
                </a:solidFill>
                <a:latin typeface="Arial Black" panose="020B0A04020102020204" pitchFamily="34" charset="0"/>
              </a:rPr>
              <a:t> </a:t>
            </a:r>
            <a:r>
              <a:rPr lang="en-US" sz="2800" dirty="0" err="1">
                <a:solidFill>
                  <a:srgbClr val="503D36"/>
                </a:solidFill>
                <a:latin typeface="Arial Black" panose="020B0A04020102020204" pitchFamily="34" charset="0"/>
              </a:rPr>
              <a:t>Üniversitesi</a:t>
            </a:r>
            <a:endParaRPr lang="en-US" sz="2800" dirty="0">
              <a:solidFill>
                <a:srgbClr val="503D36"/>
              </a:solidFill>
              <a:latin typeface="Arial Black" panose="020B0A04020102020204" pitchFamily="34" charset="0"/>
            </a:endParaRPr>
          </a:p>
        </p:txBody>
      </p:sp>
      <p:sp>
        <p:nvSpPr>
          <p:cNvPr id="102" name="TextBox 102"/>
          <p:cNvSpPr txBox="1"/>
          <p:nvPr/>
        </p:nvSpPr>
        <p:spPr>
          <a:xfrm>
            <a:off x="2791573" y="6457345"/>
            <a:ext cx="6352427" cy="1541145"/>
          </a:xfrm>
          <a:prstGeom prst="rect">
            <a:avLst/>
          </a:prstGeom>
        </p:spPr>
        <p:txBody>
          <a:bodyPr lIns="0" tIns="0" rIns="0" bIns="0" rtlCol="0" anchor="t">
            <a:spAutoFit/>
          </a:bodyPr>
          <a:lstStyle/>
          <a:p>
            <a:pPr marL="604519" lvl="1" indent="-302260">
              <a:lnSpc>
                <a:spcPts val="4199"/>
              </a:lnSpc>
              <a:buFont typeface="Arial"/>
              <a:buChar char="•"/>
            </a:pPr>
            <a:r>
              <a:rPr lang="en-US" sz="2799" dirty="0" err="1">
                <a:solidFill>
                  <a:srgbClr val="503D36"/>
                </a:solidFill>
                <a:latin typeface="Sniglet"/>
              </a:rPr>
              <a:t>Kimler</a:t>
            </a:r>
            <a:r>
              <a:rPr lang="en-US" sz="2799" dirty="0">
                <a:solidFill>
                  <a:srgbClr val="503D36"/>
                </a:solidFill>
                <a:latin typeface="Sniglet"/>
              </a:rPr>
              <a:t> </a:t>
            </a:r>
            <a:r>
              <a:rPr lang="en-US" sz="2799" dirty="0" err="1">
                <a:solidFill>
                  <a:srgbClr val="503D36"/>
                </a:solidFill>
                <a:latin typeface="Sniglet"/>
              </a:rPr>
              <a:t>Başvuru</a:t>
            </a:r>
            <a:r>
              <a:rPr lang="en-US" sz="2799" dirty="0">
                <a:solidFill>
                  <a:srgbClr val="503D36"/>
                </a:solidFill>
                <a:latin typeface="Sniglet"/>
              </a:rPr>
              <a:t> </a:t>
            </a:r>
            <a:r>
              <a:rPr lang="en-US" sz="2799" dirty="0" err="1">
                <a:solidFill>
                  <a:srgbClr val="503D36"/>
                </a:solidFill>
                <a:latin typeface="Sniglet"/>
              </a:rPr>
              <a:t>Yapabilir</a:t>
            </a:r>
            <a:r>
              <a:rPr lang="en-US" sz="2799" dirty="0">
                <a:solidFill>
                  <a:srgbClr val="503D36"/>
                </a:solidFill>
                <a:latin typeface="Sniglet"/>
              </a:rPr>
              <a:t>?</a:t>
            </a:r>
          </a:p>
          <a:p>
            <a:pPr marL="604519" lvl="1" indent="-302260">
              <a:lnSpc>
                <a:spcPts val="4199"/>
              </a:lnSpc>
              <a:buFont typeface="Arial"/>
              <a:buChar char="•"/>
            </a:pPr>
            <a:r>
              <a:rPr lang="en-US" sz="2799" dirty="0" err="1">
                <a:solidFill>
                  <a:srgbClr val="503D36"/>
                </a:solidFill>
                <a:latin typeface="Sniglet"/>
              </a:rPr>
              <a:t>Başvuru</a:t>
            </a:r>
            <a:r>
              <a:rPr lang="en-US" sz="2799" dirty="0">
                <a:solidFill>
                  <a:srgbClr val="503D36"/>
                </a:solidFill>
                <a:latin typeface="Sniglet"/>
              </a:rPr>
              <a:t> </a:t>
            </a:r>
            <a:r>
              <a:rPr lang="en-US" sz="2799" dirty="0" err="1">
                <a:solidFill>
                  <a:srgbClr val="503D36"/>
                </a:solidFill>
                <a:latin typeface="Sniglet"/>
              </a:rPr>
              <a:t>Nereden</a:t>
            </a:r>
            <a:r>
              <a:rPr lang="en-US" sz="2799" dirty="0">
                <a:solidFill>
                  <a:srgbClr val="503D36"/>
                </a:solidFill>
                <a:latin typeface="Sniglet"/>
              </a:rPr>
              <a:t> </a:t>
            </a:r>
            <a:r>
              <a:rPr lang="en-US" sz="2799" dirty="0" err="1">
                <a:solidFill>
                  <a:srgbClr val="503D36"/>
                </a:solidFill>
                <a:latin typeface="Sniglet"/>
              </a:rPr>
              <a:t>Yapılabilir</a:t>
            </a:r>
            <a:r>
              <a:rPr lang="en-US" sz="2799" dirty="0">
                <a:solidFill>
                  <a:srgbClr val="503D36"/>
                </a:solidFill>
                <a:latin typeface="Sniglet"/>
              </a:rPr>
              <a:t>?</a:t>
            </a:r>
          </a:p>
          <a:p>
            <a:pPr marL="604519" lvl="1" indent="-302260">
              <a:lnSpc>
                <a:spcPts val="4199"/>
              </a:lnSpc>
              <a:buFont typeface="Arial"/>
              <a:buChar char="•"/>
            </a:pPr>
            <a:r>
              <a:rPr lang="en-US" sz="2799" dirty="0" err="1">
                <a:solidFill>
                  <a:srgbClr val="503D36"/>
                </a:solidFill>
                <a:latin typeface="Sniglet"/>
              </a:rPr>
              <a:t>Ücret</a:t>
            </a:r>
            <a:r>
              <a:rPr lang="en-US" sz="2799" dirty="0">
                <a:solidFill>
                  <a:srgbClr val="503D36"/>
                </a:solidFill>
                <a:latin typeface="Sniglet"/>
              </a:rPr>
              <a:t> </a:t>
            </a:r>
            <a:r>
              <a:rPr lang="en-US" sz="2799" dirty="0" err="1">
                <a:solidFill>
                  <a:srgbClr val="503D36"/>
                </a:solidFill>
                <a:latin typeface="Sniglet"/>
              </a:rPr>
              <a:t>ve</a:t>
            </a:r>
            <a:r>
              <a:rPr lang="en-US" sz="2799" dirty="0">
                <a:solidFill>
                  <a:srgbClr val="503D36"/>
                </a:solidFill>
                <a:latin typeface="Sniglet"/>
              </a:rPr>
              <a:t> </a:t>
            </a:r>
            <a:r>
              <a:rPr lang="en-US" sz="2799" dirty="0" err="1">
                <a:solidFill>
                  <a:srgbClr val="503D36"/>
                </a:solidFill>
                <a:latin typeface="Sniglet"/>
              </a:rPr>
              <a:t>Diğer</a:t>
            </a:r>
            <a:r>
              <a:rPr lang="en-US" sz="2799" dirty="0">
                <a:solidFill>
                  <a:srgbClr val="503D36"/>
                </a:solidFill>
                <a:latin typeface="Sniglet"/>
              </a:rPr>
              <a:t> </a:t>
            </a:r>
            <a:r>
              <a:rPr lang="en-US" sz="2799" dirty="0" err="1">
                <a:solidFill>
                  <a:srgbClr val="503D36"/>
                </a:solidFill>
                <a:latin typeface="Sniglet"/>
              </a:rPr>
              <a:t>Bilgiler</a:t>
            </a:r>
            <a:r>
              <a:rPr lang="en-US" sz="2799" dirty="0">
                <a:solidFill>
                  <a:srgbClr val="503D36"/>
                </a:solidFill>
                <a:latin typeface="Sniglet"/>
              </a:rPr>
              <a:t> </a:t>
            </a:r>
            <a:r>
              <a:rPr lang="en-US" sz="2799" dirty="0" err="1">
                <a:solidFill>
                  <a:srgbClr val="503D36"/>
                </a:solidFill>
                <a:latin typeface="Sniglet"/>
              </a:rPr>
              <a:t>Nelerdir</a:t>
            </a:r>
            <a:r>
              <a:rPr lang="en-US" sz="2799" dirty="0">
                <a:solidFill>
                  <a:srgbClr val="503D36"/>
                </a:solidFill>
                <a:latin typeface="Sniglet"/>
              </a:rPr>
              <a:t>?</a:t>
            </a:r>
          </a:p>
        </p:txBody>
      </p:sp>
      <p:grpSp>
        <p:nvGrpSpPr>
          <p:cNvPr id="103" name="Group 103"/>
          <p:cNvGrpSpPr/>
          <p:nvPr/>
        </p:nvGrpSpPr>
        <p:grpSpPr>
          <a:xfrm>
            <a:off x="594866" y="1690137"/>
            <a:ext cx="1232729" cy="7134324"/>
            <a:chOff x="0" y="0"/>
            <a:chExt cx="1643639" cy="9512432"/>
          </a:xfrm>
        </p:grpSpPr>
        <p:sp>
          <p:nvSpPr>
            <p:cNvPr id="104" name="TextBox 104"/>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3" name="TextBox 113"/>
          <p:cNvSpPr txBox="1"/>
          <p:nvPr/>
        </p:nvSpPr>
        <p:spPr>
          <a:xfrm>
            <a:off x="9410113" y="8821018"/>
            <a:ext cx="6049731" cy="306705"/>
          </a:xfrm>
          <a:prstGeom prst="rect">
            <a:avLst/>
          </a:prstGeom>
        </p:spPr>
        <p:txBody>
          <a:bodyPr lIns="0" tIns="0" rIns="0" bIns="0" rtlCol="0" anchor="t">
            <a:spAutoFit/>
          </a:bodyPr>
          <a:lstStyle/>
          <a:p>
            <a:pPr marL="0" lvl="0" indent="0" algn="ctr">
              <a:lnSpc>
                <a:spcPts val="2549"/>
              </a:lnSpc>
              <a:spcBef>
                <a:spcPct val="0"/>
              </a:spcBef>
            </a:pPr>
            <a:r>
              <a:rPr lang="en-US" sz="1699">
                <a:solidFill>
                  <a:srgbClr val="503D36"/>
                </a:solidFill>
                <a:latin typeface="Scope One"/>
              </a:rPr>
              <a:t>Mehmet Murat İşler Sosyal Bilimler Lisesi Rehberlik Servisi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 calcmode="lin" valueType="num">
                                      <p:cBhvr additive="base">
                                        <p:cTn id="17" dur="500" fill="hold"/>
                                        <p:tgtEl>
                                          <p:spTgt spid="98"/>
                                        </p:tgtEl>
                                        <p:attrNameLst>
                                          <p:attrName>ppt_x</p:attrName>
                                        </p:attrNameLst>
                                      </p:cBhvr>
                                      <p:tavLst>
                                        <p:tav tm="0">
                                          <p:val>
                                            <p:strVal val="#ppt_x"/>
                                          </p:val>
                                        </p:tav>
                                        <p:tav tm="100000">
                                          <p:val>
                                            <p:strVal val="#ppt_x"/>
                                          </p:val>
                                        </p:tav>
                                      </p:tavLst>
                                    </p:anim>
                                    <p:anim calcmode="lin" valueType="num">
                                      <p:cBhvr additive="base">
                                        <p:cTn id="1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500" fill="hold"/>
                                        <p:tgtEl>
                                          <p:spTgt spid="102"/>
                                        </p:tgtEl>
                                        <p:attrNameLst>
                                          <p:attrName>ppt_x</p:attrName>
                                        </p:attrNameLst>
                                      </p:cBhvr>
                                      <p:tavLst>
                                        <p:tav tm="0">
                                          <p:val>
                                            <p:strVal val="#ppt_x"/>
                                          </p:val>
                                        </p:tav>
                                        <p:tav tm="100000">
                                          <p:val>
                                            <p:strVal val="#ppt_x"/>
                                          </p:val>
                                        </p:tav>
                                      </p:tavLst>
                                    </p:anim>
                                    <p:anim calcmode="lin" valueType="num">
                                      <p:cBhvr additive="base">
                                        <p:cTn id="2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256948" y="1331671"/>
            <a:ext cx="2186870" cy="1191585"/>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7" name="TextBox 7"/>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2618086"/>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14" name="TextBox 14"/>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390492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5190915"/>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6477329"/>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831468" y="7895759"/>
            <a:ext cx="2186870" cy="1191585"/>
            <a:chOff x="0" y="0"/>
            <a:chExt cx="2915827" cy="158878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59" name="TextBox 59"/>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117213"/>
              <a:ext cx="2664410" cy="1354354"/>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62" name="TextBox 62"/>
              <p:cNvSpPr txBox="1"/>
              <p:nvPr/>
            </p:nvSpPr>
            <p:spPr>
              <a:xfrm>
                <a:off x="0" y="-66675"/>
                <a:ext cx="544201" cy="343300"/>
              </a:xfrm>
              <a:prstGeom prst="rect">
                <a:avLst/>
              </a:prstGeom>
            </p:spPr>
            <p:txBody>
              <a:bodyPr lIns="51986" tIns="51986" rIns="51986" bIns="51986" rtlCol="0" anchor="ctr"/>
              <a:lstStyle/>
              <a:p>
                <a:pPr algn="ctr">
                  <a:lnSpc>
                    <a:spcPts val="4200"/>
                  </a:lnSpc>
                </a:pPr>
                <a:r>
                  <a:rPr lang="en-US" sz="3000">
                    <a:solidFill>
                      <a:srgbClr val="402E27"/>
                    </a:solidFill>
                    <a:latin typeface="Anton"/>
                  </a:rPr>
                  <a:t>SÜRE</a:t>
                </a: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2356035" y="3503461"/>
            <a:ext cx="3580249" cy="4184194"/>
            <a:chOff x="0" y="0"/>
            <a:chExt cx="4773665" cy="5578925"/>
          </a:xfrm>
        </p:grpSpPr>
        <p:pic>
          <p:nvPicPr>
            <p:cNvPr id="91" name="Picture 91"/>
            <p:cNvPicPr>
              <a:picLocks noChangeAspect="1"/>
            </p:cNvPicPr>
            <p:nvPr/>
          </p:nvPicPr>
          <p:blipFill>
            <a:blip r:embed="rId5"/>
            <a:srcRect t="17154" b="17154"/>
            <a:stretch>
              <a:fillRect/>
            </a:stretch>
          </p:blipFill>
          <p:spPr>
            <a:xfrm>
              <a:off x="0" y="0"/>
              <a:ext cx="4773665" cy="5578925"/>
            </a:xfrm>
            <a:prstGeom prst="rect">
              <a:avLst/>
            </a:prstGeom>
          </p:spPr>
        </p:pic>
      </p:grpSp>
      <p:grpSp>
        <p:nvGrpSpPr>
          <p:cNvPr id="92" name="Group 92"/>
          <p:cNvGrpSpPr/>
          <p:nvPr/>
        </p:nvGrpSpPr>
        <p:grpSpPr>
          <a:xfrm>
            <a:off x="12251220" y="3503461"/>
            <a:ext cx="3580249" cy="4184194"/>
            <a:chOff x="0" y="0"/>
            <a:chExt cx="4773665" cy="5578925"/>
          </a:xfrm>
        </p:grpSpPr>
        <p:pic>
          <p:nvPicPr>
            <p:cNvPr id="93" name="Picture 93"/>
            <p:cNvPicPr>
              <a:picLocks noChangeAspect="1"/>
            </p:cNvPicPr>
            <p:nvPr/>
          </p:nvPicPr>
          <p:blipFill>
            <a:blip r:embed="rId6"/>
            <a:srcRect l="24062" r="24062"/>
            <a:stretch>
              <a:fillRect/>
            </a:stretch>
          </p:blipFill>
          <p:spPr>
            <a:xfrm>
              <a:off x="0" y="0"/>
              <a:ext cx="4773665" cy="5578925"/>
            </a:xfrm>
            <a:prstGeom prst="rect">
              <a:avLst/>
            </a:prstGeom>
          </p:spPr>
        </p:pic>
      </p:grpSp>
      <p:sp>
        <p:nvSpPr>
          <p:cNvPr id="94" name="Freeform 94"/>
          <p:cNvSpPr/>
          <p:nvPr/>
        </p:nvSpPr>
        <p:spPr>
          <a:xfrm rot="887935">
            <a:off x="14615088" y="1602586"/>
            <a:ext cx="919616" cy="1697279"/>
          </a:xfrm>
          <a:custGeom>
            <a:avLst/>
            <a:gdLst/>
            <a:ahLst/>
            <a:cxnLst/>
            <a:rect l="l" t="t" r="r" b="b"/>
            <a:pathLst>
              <a:path w="919616" h="1697279">
                <a:moveTo>
                  <a:pt x="0" y="0"/>
                </a:moveTo>
                <a:lnTo>
                  <a:pt x="919617" y="0"/>
                </a:lnTo>
                <a:lnTo>
                  <a:pt x="919617" y="1697278"/>
                </a:lnTo>
                <a:lnTo>
                  <a:pt x="0" y="169727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5" name="Freeform 95"/>
          <p:cNvSpPr/>
          <p:nvPr/>
        </p:nvSpPr>
        <p:spPr>
          <a:xfrm>
            <a:off x="2133510" y="3053684"/>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9">
              <a:extLst>
                <a:ext uri="{96DAC541-7B7A-43D3-8B79-37D633B846F1}">
                  <asvg:svgBlip xmlns:asvg="http://schemas.microsoft.com/office/drawing/2016/SVG/main" xmlns="" r:embed="rId10"/>
                </a:ext>
              </a:extLst>
            </a:blip>
            <a:stretch>
              <a:fillRect t="-112263"/>
            </a:stretch>
          </a:blipFill>
        </p:spPr>
      </p:sp>
      <p:sp>
        <p:nvSpPr>
          <p:cNvPr id="96" name="Freeform 96"/>
          <p:cNvSpPr/>
          <p:nvPr/>
        </p:nvSpPr>
        <p:spPr>
          <a:xfrm rot="-9330707" flipH="1" flipV="1">
            <a:off x="2232405" y="1656491"/>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11"/>
            <a:stretch>
              <a:fillRect t="-62571" r="-193516" b="-197067"/>
            </a:stretch>
          </a:blipFill>
        </p:spPr>
      </p:sp>
      <p:sp>
        <p:nvSpPr>
          <p:cNvPr id="97" name="TextBox 97"/>
          <p:cNvSpPr txBox="1"/>
          <p:nvPr/>
        </p:nvSpPr>
        <p:spPr>
          <a:xfrm>
            <a:off x="3172356" y="8080264"/>
            <a:ext cx="11381027" cy="502539"/>
          </a:xfrm>
          <a:prstGeom prst="rect">
            <a:avLst/>
          </a:prstGeom>
        </p:spPr>
        <p:txBody>
          <a:bodyPr lIns="0" tIns="0" rIns="0" bIns="0" rtlCol="0" anchor="t">
            <a:spAutoFit/>
          </a:bodyPr>
          <a:lstStyle/>
          <a:p>
            <a:pPr marL="0" lvl="0" indent="0" algn="ctr">
              <a:lnSpc>
                <a:spcPts val="3527"/>
              </a:lnSpc>
            </a:pPr>
            <a:r>
              <a:rPr lang="en-US" sz="2799">
                <a:solidFill>
                  <a:srgbClr val="503D36"/>
                </a:solidFill>
                <a:latin typeface="Ambitions"/>
              </a:rPr>
              <a:t>Sınav Süresi 165 Dakika’dır.</a:t>
            </a:r>
          </a:p>
        </p:txBody>
      </p:sp>
      <p:sp>
        <p:nvSpPr>
          <p:cNvPr id="98" name="Freeform 98"/>
          <p:cNvSpPr/>
          <p:nvPr/>
        </p:nvSpPr>
        <p:spPr>
          <a:xfrm rot="-2035095">
            <a:off x="6337529" y="7953516"/>
            <a:ext cx="1040683" cy="900405"/>
          </a:xfrm>
          <a:custGeom>
            <a:avLst/>
            <a:gdLst/>
            <a:ahLst/>
            <a:cxnLst/>
            <a:rect l="l" t="t" r="r" b="b"/>
            <a:pathLst>
              <a:path w="1040683" h="900405">
                <a:moveTo>
                  <a:pt x="0" y="0"/>
                </a:moveTo>
                <a:lnTo>
                  <a:pt x="1040684" y="0"/>
                </a:lnTo>
                <a:lnTo>
                  <a:pt x="1040684" y="900405"/>
                </a:lnTo>
                <a:lnTo>
                  <a:pt x="0" y="900405"/>
                </a:lnTo>
                <a:lnTo>
                  <a:pt x="0" y="0"/>
                </a:lnTo>
                <a:close/>
              </a:path>
            </a:pathLst>
          </a:custGeom>
          <a:blipFill>
            <a:blip r:embed="rId12">
              <a:extLst>
                <a:ext uri="{96DAC541-7B7A-43D3-8B79-37D633B846F1}">
                  <asvg:svgBlip xmlns:asvg="http://schemas.microsoft.com/office/drawing/2016/SVG/main" xmlns="" r:embed="rId13"/>
                </a:ext>
              </a:extLst>
            </a:blip>
            <a:stretch>
              <a:fillRect r="-58022" b="-75336"/>
            </a:stretch>
          </a:blipFill>
        </p:spPr>
      </p:sp>
      <p:sp>
        <p:nvSpPr>
          <p:cNvPr id="99" name="Freeform 99"/>
          <p:cNvSpPr/>
          <p:nvPr/>
        </p:nvSpPr>
        <p:spPr>
          <a:xfrm rot="-8510143" flipV="1">
            <a:off x="10250469" y="8015931"/>
            <a:ext cx="1040683" cy="900405"/>
          </a:xfrm>
          <a:custGeom>
            <a:avLst/>
            <a:gdLst/>
            <a:ahLst/>
            <a:cxnLst/>
            <a:rect l="l" t="t" r="r" b="b"/>
            <a:pathLst>
              <a:path w="1040683" h="900405">
                <a:moveTo>
                  <a:pt x="0" y="900405"/>
                </a:moveTo>
                <a:lnTo>
                  <a:pt x="1040683" y="900405"/>
                </a:lnTo>
                <a:lnTo>
                  <a:pt x="1040683" y="0"/>
                </a:lnTo>
                <a:lnTo>
                  <a:pt x="0" y="0"/>
                </a:lnTo>
                <a:lnTo>
                  <a:pt x="0" y="900405"/>
                </a:lnTo>
                <a:close/>
              </a:path>
            </a:pathLst>
          </a:custGeom>
          <a:blipFill>
            <a:blip r:embed="rId12">
              <a:extLst>
                <a:ext uri="{96DAC541-7B7A-43D3-8B79-37D633B846F1}">
                  <asvg:svgBlip xmlns:asvg="http://schemas.microsoft.com/office/drawing/2016/SVG/main" xmlns="" r:embed="rId13"/>
                </a:ext>
              </a:extLst>
            </a:blip>
            <a:stretch>
              <a:fillRect r="-58022" b="-75336"/>
            </a:stretch>
          </a:blipFill>
        </p:spPr>
      </p:sp>
      <p:grpSp>
        <p:nvGrpSpPr>
          <p:cNvPr id="100" name="Group 100"/>
          <p:cNvGrpSpPr/>
          <p:nvPr/>
        </p:nvGrpSpPr>
        <p:grpSpPr>
          <a:xfrm>
            <a:off x="4492289" y="1806894"/>
            <a:ext cx="9303421" cy="1190073"/>
            <a:chOff x="0" y="0"/>
            <a:chExt cx="12404562" cy="1586763"/>
          </a:xfrm>
        </p:grpSpPr>
        <p:grpSp>
          <p:nvGrpSpPr>
            <p:cNvPr id="101" name="Group 101"/>
            <p:cNvGrpSpPr/>
            <p:nvPr/>
          </p:nvGrpSpPr>
          <p:grpSpPr>
            <a:xfrm>
              <a:off x="705851" y="0"/>
              <a:ext cx="10414617" cy="1586763"/>
              <a:chOff x="0" y="0"/>
              <a:chExt cx="2253282" cy="343308"/>
            </a:xfrm>
          </p:grpSpPr>
          <p:sp>
            <p:nvSpPr>
              <p:cNvPr id="102" name="Freeform 102"/>
              <p:cNvSpPr/>
              <p:nvPr/>
            </p:nvSpPr>
            <p:spPr>
              <a:xfrm>
                <a:off x="0" y="0"/>
                <a:ext cx="2253282" cy="343308"/>
              </a:xfrm>
              <a:custGeom>
                <a:avLst/>
                <a:gdLst/>
                <a:ahLst/>
                <a:cxnLst/>
                <a:rect l="l" t="t" r="r" b="b"/>
                <a:pathLst>
                  <a:path w="2253282" h="343308">
                    <a:moveTo>
                      <a:pt x="99116" y="0"/>
                    </a:moveTo>
                    <a:lnTo>
                      <a:pt x="2154166" y="0"/>
                    </a:lnTo>
                    <a:cubicBezTo>
                      <a:pt x="2180454" y="0"/>
                      <a:pt x="2205664" y="10443"/>
                      <a:pt x="2224252" y="29030"/>
                    </a:cubicBezTo>
                    <a:cubicBezTo>
                      <a:pt x="2242840" y="47618"/>
                      <a:pt x="2253282" y="72829"/>
                      <a:pt x="2253282" y="99116"/>
                    </a:cubicBezTo>
                    <a:lnTo>
                      <a:pt x="2253282" y="244192"/>
                    </a:lnTo>
                    <a:cubicBezTo>
                      <a:pt x="2253282" y="270480"/>
                      <a:pt x="2242840" y="295690"/>
                      <a:pt x="2224252" y="314278"/>
                    </a:cubicBezTo>
                    <a:cubicBezTo>
                      <a:pt x="2205664" y="332866"/>
                      <a:pt x="2180454" y="343308"/>
                      <a:pt x="2154166" y="343308"/>
                    </a:cubicBezTo>
                    <a:lnTo>
                      <a:pt x="99116" y="343308"/>
                    </a:lnTo>
                    <a:cubicBezTo>
                      <a:pt x="72829" y="343308"/>
                      <a:pt x="47618" y="332866"/>
                      <a:pt x="29030" y="314278"/>
                    </a:cubicBezTo>
                    <a:cubicBezTo>
                      <a:pt x="10443" y="295690"/>
                      <a:pt x="0" y="270480"/>
                      <a:pt x="0" y="244192"/>
                    </a:cubicBezTo>
                    <a:lnTo>
                      <a:pt x="0" y="99116"/>
                    </a:lnTo>
                    <a:cubicBezTo>
                      <a:pt x="0" y="72829"/>
                      <a:pt x="10443" y="47618"/>
                      <a:pt x="29030" y="29030"/>
                    </a:cubicBezTo>
                    <a:cubicBezTo>
                      <a:pt x="47618" y="10443"/>
                      <a:pt x="72829" y="0"/>
                      <a:pt x="99116" y="0"/>
                    </a:cubicBezTo>
                    <a:close/>
                  </a:path>
                </a:pathLst>
              </a:custGeom>
              <a:solidFill>
                <a:srgbClr val="000000">
                  <a:alpha val="0"/>
                </a:srgbClr>
              </a:solidFill>
              <a:ln w="47625" cap="rnd">
                <a:solidFill>
                  <a:srgbClr val="E76262"/>
                </a:solidFill>
                <a:prstDash val="lgDash"/>
                <a:round/>
              </a:ln>
            </p:spPr>
          </p:sp>
          <p:sp>
            <p:nvSpPr>
              <p:cNvPr id="103" name="TextBox 103"/>
              <p:cNvSpPr txBox="1"/>
              <p:nvPr/>
            </p:nvSpPr>
            <p:spPr>
              <a:xfrm>
                <a:off x="0" y="-47625"/>
                <a:ext cx="2253282" cy="390933"/>
              </a:xfrm>
              <a:prstGeom prst="rect">
                <a:avLst/>
              </a:prstGeom>
            </p:spPr>
            <p:txBody>
              <a:bodyPr lIns="46380" tIns="46380" rIns="46380" bIns="46380" rtlCol="0" anchor="ctr"/>
              <a:lstStyle/>
              <a:p>
                <a:pPr algn="ctr">
                  <a:lnSpc>
                    <a:spcPts val="2660"/>
                  </a:lnSpc>
                </a:pPr>
                <a:endParaRPr/>
              </a:p>
            </p:txBody>
          </p:sp>
        </p:grpSp>
        <p:sp>
          <p:nvSpPr>
            <p:cNvPr id="104" name="TextBox 104"/>
            <p:cNvSpPr txBox="1"/>
            <p:nvPr/>
          </p:nvSpPr>
          <p:spPr>
            <a:xfrm>
              <a:off x="0" y="272682"/>
              <a:ext cx="12404562" cy="1041400"/>
            </a:xfrm>
            <a:prstGeom prst="rect">
              <a:avLst/>
            </a:prstGeom>
          </p:spPr>
          <p:txBody>
            <a:bodyPr lIns="0" tIns="0" rIns="0" bIns="0" rtlCol="0" anchor="t">
              <a:spAutoFit/>
            </a:bodyPr>
            <a:lstStyle/>
            <a:p>
              <a:pPr marL="0" lvl="0" indent="0" algn="ctr">
                <a:lnSpc>
                  <a:spcPts val="6216"/>
                </a:lnSpc>
                <a:spcBef>
                  <a:spcPct val="0"/>
                </a:spcBef>
              </a:pPr>
              <a:r>
                <a:rPr lang="en-US" sz="5180">
                  <a:solidFill>
                    <a:srgbClr val="503D36"/>
                  </a:solidFill>
                  <a:latin typeface="Anton"/>
                </a:rPr>
                <a:t>SINAV SÜRESİ KAÇ DK?</a:t>
              </a:r>
            </a:p>
          </p:txBody>
        </p:sp>
        <p:sp>
          <p:nvSpPr>
            <p:cNvPr id="105" name="Freeform 105"/>
            <p:cNvSpPr/>
            <p:nvPr/>
          </p:nvSpPr>
          <p:spPr>
            <a:xfrm>
              <a:off x="1107404" y="160760"/>
              <a:ext cx="1223318" cy="1234117"/>
            </a:xfrm>
            <a:custGeom>
              <a:avLst/>
              <a:gdLst/>
              <a:ahLst/>
              <a:cxnLst/>
              <a:rect l="l" t="t" r="r" b="b"/>
              <a:pathLst>
                <a:path w="1223318" h="1234117">
                  <a:moveTo>
                    <a:pt x="0" y="0"/>
                  </a:moveTo>
                  <a:lnTo>
                    <a:pt x="1223318" y="0"/>
                  </a:lnTo>
                  <a:lnTo>
                    <a:pt x="1223318" y="1234116"/>
                  </a:lnTo>
                  <a:lnTo>
                    <a:pt x="0" y="1234116"/>
                  </a:lnTo>
                  <a:lnTo>
                    <a:pt x="0" y="0"/>
                  </a:lnTo>
                  <a:close/>
                </a:path>
              </a:pathLst>
            </a:custGeom>
            <a:blipFill>
              <a:blip r:embed="rId14"/>
              <a:stretch>
                <a:fillRect/>
              </a:stretch>
            </a:blipFill>
          </p:spPr>
        </p:sp>
      </p:grpSp>
      <p:grpSp>
        <p:nvGrpSpPr>
          <p:cNvPr id="106" name="Group 106"/>
          <p:cNvGrpSpPr/>
          <p:nvPr/>
        </p:nvGrpSpPr>
        <p:grpSpPr>
          <a:xfrm>
            <a:off x="594866" y="1690137"/>
            <a:ext cx="1232729" cy="7134324"/>
            <a:chOff x="0" y="0"/>
            <a:chExt cx="1643639" cy="9512432"/>
          </a:xfrm>
        </p:grpSpPr>
        <p:sp>
          <p:nvSpPr>
            <p:cNvPr id="107" name="TextBox 107"/>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6" name="TextBox 116"/>
          <p:cNvSpPr txBox="1"/>
          <p:nvPr/>
        </p:nvSpPr>
        <p:spPr>
          <a:xfrm>
            <a:off x="6006308" y="3689684"/>
            <a:ext cx="5959912" cy="3674369"/>
          </a:xfrm>
          <a:prstGeom prst="rect">
            <a:avLst/>
          </a:prstGeom>
        </p:spPr>
        <p:txBody>
          <a:bodyPr lIns="0" tIns="0" rIns="0" bIns="0" rtlCol="0" anchor="t">
            <a:spAutoFit/>
          </a:bodyPr>
          <a:lstStyle/>
          <a:p>
            <a:pPr algn="ctr">
              <a:lnSpc>
                <a:spcPts val="14451"/>
              </a:lnSpc>
            </a:pPr>
            <a:r>
              <a:rPr lang="en-US" sz="12566">
                <a:solidFill>
                  <a:srgbClr val="503D36"/>
                </a:solidFill>
                <a:latin typeface="Anton"/>
              </a:rPr>
              <a:t>165 DAKİKA</a:t>
            </a:r>
          </a:p>
        </p:txBody>
      </p:sp>
      <p:grpSp>
        <p:nvGrpSpPr>
          <p:cNvPr id="117" name="Group 117"/>
          <p:cNvGrpSpPr/>
          <p:nvPr/>
        </p:nvGrpSpPr>
        <p:grpSpPr>
          <a:xfrm>
            <a:off x="6488734" y="3322832"/>
            <a:ext cx="4959855" cy="4350921"/>
            <a:chOff x="0" y="0"/>
            <a:chExt cx="1430804" cy="1255140"/>
          </a:xfrm>
        </p:grpSpPr>
        <p:sp>
          <p:nvSpPr>
            <p:cNvPr id="118" name="Freeform 118"/>
            <p:cNvSpPr/>
            <p:nvPr/>
          </p:nvSpPr>
          <p:spPr>
            <a:xfrm>
              <a:off x="0" y="0"/>
              <a:ext cx="1430804" cy="1255140"/>
            </a:xfrm>
            <a:custGeom>
              <a:avLst/>
              <a:gdLst/>
              <a:ahLst/>
              <a:cxnLst/>
              <a:rect l="l" t="t" r="r" b="b"/>
              <a:pathLst>
                <a:path w="1430804" h="1255140">
                  <a:moveTo>
                    <a:pt x="156092" y="0"/>
                  </a:moveTo>
                  <a:lnTo>
                    <a:pt x="1274712" y="0"/>
                  </a:lnTo>
                  <a:cubicBezTo>
                    <a:pt x="1316110" y="0"/>
                    <a:pt x="1355812" y="16445"/>
                    <a:pt x="1385085" y="45718"/>
                  </a:cubicBezTo>
                  <a:cubicBezTo>
                    <a:pt x="1414358" y="74991"/>
                    <a:pt x="1430804" y="114694"/>
                    <a:pt x="1430804" y="156092"/>
                  </a:cubicBezTo>
                  <a:lnTo>
                    <a:pt x="1430804" y="1099049"/>
                  </a:lnTo>
                  <a:cubicBezTo>
                    <a:pt x="1430804" y="1140447"/>
                    <a:pt x="1414358" y="1180149"/>
                    <a:pt x="1385085" y="1209422"/>
                  </a:cubicBezTo>
                  <a:cubicBezTo>
                    <a:pt x="1355812" y="1238695"/>
                    <a:pt x="1316110" y="1255140"/>
                    <a:pt x="1274712" y="1255140"/>
                  </a:cubicBezTo>
                  <a:lnTo>
                    <a:pt x="156092" y="1255140"/>
                  </a:lnTo>
                  <a:cubicBezTo>
                    <a:pt x="114694" y="1255140"/>
                    <a:pt x="74991" y="1238695"/>
                    <a:pt x="45718" y="1209422"/>
                  </a:cubicBezTo>
                  <a:cubicBezTo>
                    <a:pt x="16445" y="1180149"/>
                    <a:pt x="0" y="1140447"/>
                    <a:pt x="0" y="1099049"/>
                  </a:cubicBezTo>
                  <a:lnTo>
                    <a:pt x="0" y="156092"/>
                  </a:lnTo>
                  <a:cubicBezTo>
                    <a:pt x="0" y="114694"/>
                    <a:pt x="16445" y="74991"/>
                    <a:pt x="45718" y="45718"/>
                  </a:cubicBezTo>
                  <a:cubicBezTo>
                    <a:pt x="74991" y="16445"/>
                    <a:pt x="114694" y="0"/>
                    <a:pt x="156092" y="0"/>
                  </a:cubicBezTo>
                  <a:close/>
                </a:path>
              </a:pathLst>
            </a:custGeom>
            <a:solidFill>
              <a:srgbClr val="000000">
                <a:alpha val="0"/>
              </a:srgbClr>
            </a:solidFill>
            <a:ln w="47625" cap="rnd">
              <a:solidFill>
                <a:srgbClr val="E76262"/>
              </a:solidFill>
              <a:prstDash val="lgDash"/>
              <a:round/>
            </a:ln>
          </p:spPr>
        </p:sp>
        <p:sp>
          <p:nvSpPr>
            <p:cNvPr id="119" name="TextBox 119"/>
            <p:cNvSpPr txBox="1"/>
            <p:nvPr/>
          </p:nvSpPr>
          <p:spPr>
            <a:xfrm>
              <a:off x="0" y="-47625"/>
              <a:ext cx="1430804" cy="1302765"/>
            </a:xfrm>
            <a:prstGeom prst="rect">
              <a:avLst/>
            </a:prstGeom>
          </p:spPr>
          <p:txBody>
            <a:bodyPr lIns="46380" tIns="46380" rIns="46380" bIns="46380" rtlCol="0" anchor="ctr"/>
            <a:lstStyle/>
            <a:p>
              <a:pPr algn="ctr">
                <a:lnSpc>
                  <a:spcPts val="2660"/>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anim calcmode="lin" valueType="num">
                                      <p:cBhvr>
                                        <p:cTn id="13" dur="1000" fill="hold"/>
                                        <p:tgtEl>
                                          <p:spTgt spid="92"/>
                                        </p:tgtEl>
                                        <p:attrNameLst>
                                          <p:attrName>ppt_x</p:attrName>
                                        </p:attrNameLst>
                                      </p:cBhvr>
                                      <p:tavLst>
                                        <p:tav tm="0">
                                          <p:val>
                                            <p:strVal val="#ppt_x"/>
                                          </p:val>
                                        </p:tav>
                                        <p:tav tm="100000">
                                          <p:val>
                                            <p:strVal val="#ppt_x"/>
                                          </p:val>
                                        </p:tav>
                                      </p:tavLst>
                                    </p:anim>
                                    <p:anim calcmode="lin" valueType="num">
                                      <p:cBhvr>
                                        <p:cTn id="14" dur="1000" fill="hold"/>
                                        <p:tgtEl>
                                          <p:spTgt spid="9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1000"/>
                                        <p:tgtEl>
                                          <p:spTgt spid="100"/>
                                        </p:tgtEl>
                                      </p:cBhvr>
                                    </p:animEffect>
                                    <p:anim calcmode="lin" valueType="num">
                                      <p:cBhvr>
                                        <p:cTn id="18" dur="1000" fill="hold"/>
                                        <p:tgtEl>
                                          <p:spTgt spid="100"/>
                                        </p:tgtEl>
                                        <p:attrNameLst>
                                          <p:attrName>ppt_x</p:attrName>
                                        </p:attrNameLst>
                                      </p:cBhvr>
                                      <p:tavLst>
                                        <p:tav tm="0">
                                          <p:val>
                                            <p:strVal val="#ppt_x"/>
                                          </p:val>
                                        </p:tav>
                                        <p:tav tm="100000">
                                          <p:val>
                                            <p:strVal val="#ppt_x"/>
                                          </p:val>
                                        </p:tav>
                                      </p:tavLst>
                                    </p:anim>
                                    <p:anim calcmode="lin" valueType="num">
                                      <p:cBhvr>
                                        <p:cTn id="1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fade">
                                      <p:cBhvr>
                                        <p:cTn id="24" dur="1000"/>
                                        <p:tgtEl>
                                          <p:spTgt spid="117"/>
                                        </p:tgtEl>
                                      </p:cBhvr>
                                    </p:animEffect>
                                    <p:anim calcmode="lin" valueType="num">
                                      <p:cBhvr>
                                        <p:cTn id="25" dur="1000" fill="hold"/>
                                        <p:tgtEl>
                                          <p:spTgt spid="117"/>
                                        </p:tgtEl>
                                        <p:attrNameLst>
                                          <p:attrName>ppt_x</p:attrName>
                                        </p:attrNameLst>
                                      </p:cBhvr>
                                      <p:tavLst>
                                        <p:tav tm="0">
                                          <p:val>
                                            <p:strVal val="#ppt_x"/>
                                          </p:val>
                                        </p:tav>
                                        <p:tav tm="100000">
                                          <p:val>
                                            <p:strVal val="#ppt_x"/>
                                          </p:val>
                                        </p:tav>
                                      </p:tavLst>
                                    </p:anim>
                                    <p:anim calcmode="lin" valueType="num">
                                      <p:cBhvr>
                                        <p:cTn id="26"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7763743"/>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1331671"/>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14" name="TextBox 14"/>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7" name="TextBox 17"/>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2618086"/>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390492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5190915"/>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47871"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683753" y="6382500"/>
            <a:ext cx="2186870" cy="1191585"/>
            <a:chOff x="0" y="0"/>
            <a:chExt cx="2915827" cy="158878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59" name="TextBox 59"/>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117213"/>
              <a:ext cx="2664410" cy="1354354"/>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62" name="TextBox 62"/>
              <p:cNvSpPr txBox="1"/>
              <p:nvPr/>
            </p:nvSpPr>
            <p:spPr>
              <a:xfrm>
                <a:off x="0" y="-28575"/>
                <a:ext cx="544201" cy="305200"/>
              </a:xfrm>
              <a:prstGeom prst="rect">
                <a:avLst/>
              </a:prstGeom>
            </p:spPr>
            <p:txBody>
              <a:bodyPr lIns="51986" tIns="51986" rIns="51986" bIns="51986" rtlCol="0" anchor="ctr"/>
              <a:lstStyle/>
              <a:p>
                <a:pPr algn="ctr">
                  <a:lnSpc>
                    <a:spcPts val="3079"/>
                  </a:lnSpc>
                </a:pPr>
                <a:r>
                  <a:rPr lang="en-US" sz="2199">
                    <a:solidFill>
                      <a:srgbClr val="FFFFFF"/>
                    </a:solidFill>
                    <a:latin typeface="Anton"/>
                  </a:rPr>
                  <a:t>TEST %’LİKLERİ</a:t>
                </a: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aphicFrame>
        <p:nvGraphicFramePr>
          <p:cNvPr id="90" name="Table 90"/>
          <p:cNvGraphicFramePr>
            <a:graphicFrameLocks noGrp="1"/>
          </p:cNvGraphicFramePr>
          <p:nvPr/>
        </p:nvGraphicFramePr>
        <p:xfrm>
          <a:off x="2750142" y="2860585"/>
          <a:ext cx="12284651" cy="5572125"/>
        </p:xfrm>
        <a:graphic>
          <a:graphicData uri="http://schemas.openxmlformats.org/drawingml/2006/table">
            <a:tbl>
              <a:tblPr/>
              <a:tblGrid>
                <a:gridCol w="2456930">
                  <a:extLst>
                    <a:ext uri="{9D8B030D-6E8A-4147-A177-3AD203B41FA5}">
                      <a16:colId xmlns:a16="http://schemas.microsoft.com/office/drawing/2014/main" val="20000"/>
                    </a:ext>
                  </a:extLst>
                </a:gridCol>
                <a:gridCol w="2456930">
                  <a:extLst>
                    <a:ext uri="{9D8B030D-6E8A-4147-A177-3AD203B41FA5}">
                      <a16:colId xmlns:a16="http://schemas.microsoft.com/office/drawing/2014/main" val="20001"/>
                    </a:ext>
                  </a:extLst>
                </a:gridCol>
                <a:gridCol w="2784139">
                  <a:extLst>
                    <a:ext uri="{9D8B030D-6E8A-4147-A177-3AD203B41FA5}">
                      <a16:colId xmlns:a16="http://schemas.microsoft.com/office/drawing/2014/main" val="20002"/>
                    </a:ext>
                  </a:extLst>
                </a:gridCol>
                <a:gridCol w="2129722">
                  <a:extLst>
                    <a:ext uri="{9D8B030D-6E8A-4147-A177-3AD203B41FA5}">
                      <a16:colId xmlns:a16="http://schemas.microsoft.com/office/drawing/2014/main" val="20003"/>
                    </a:ext>
                  </a:extLst>
                </a:gridCol>
                <a:gridCol w="2456930">
                  <a:extLst>
                    <a:ext uri="{9D8B030D-6E8A-4147-A177-3AD203B41FA5}">
                      <a16:colId xmlns:a16="http://schemas.microsoft.com/office/drawing/2014/main" val="20004"/>
                    </a:ext>
                  </a:extLst>
                </a:gridCol>
              </a:tblGrid>
              <a:tr h="1114425">
                <a:tc>
                  <a:txBody>
                    <a:bodyPr/>
                    <a:lstStyle/>
                    <a:p>
                      <a:pPr algn="ctr">
                        <a:lnSpc>
                          <a:spcPts val="3499"/>
                        </a:lnSpc>
                        <a:defRPr/>
                      </a:pPr>
                      <a:r>
                        <a:rPr lang="en-US" sz="2499">
                          <a:solidFill>
                            <a:srgbClr val="FFFFFF"/>
                          </a:solidFill>
                          <a:latin typeface="Ambitions"/>
                        </a:rPr>
                        <a:t>Puan Türü</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03D36"/>
                    </a:solidFill>
                  </a:tcPr>
                </a:tc>
                <a:tc>
                  <a:txBody>
                    <a:bodyPr/>
                    <a:lstStyle/>
                    <a:p>
                      <a:pPr algn="ctr">
                        <a:lnSpc>
                          <a:spcPts val="4200"/>
                        </a:lnSpc>
                        <a:defRPr/>
                      </a:pPr>
                      <a:r>
                        <a:rPr lang="en-US" sz="3000">
                          <a:solidFill>
                            <a:srgbClr val="FFFFFF"/>
                          </a:solidFill>
                          <a:latin typeface="Ambitions"/>
                        </a:rPr>
                        <a:t>Türkçe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Matematik</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Fen Bil.</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Sosyal Bil.</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extLst>
                  <a:ext uri="{0D108BD9-81ED-4DB2-BD59-A6C34878D82A}">
                    <a16:rowId xmlns:a16="http://schemas.microsoft.com/office/drawing/2014/main" val="10000"/>
                  </a:ext>
                </a:extLst>
              </a:tr>
              <a:tr h="1114425">
                <a:tc>
                  <a:txBody>
                    <a:bodyPr/>
                    <a:lstStyle/>
                    <a:p>
                      <a:pPr algn="ctr">
                        <a:lnSpc>
                          <a:spcPts val="4060"/>
                        </a:lnSpc>
                        <a:defRPr/>
                      </a:pPr>
                      <a:r>
                        <a:rPr lang="en-US" sz="2900">
                          <a:solidFill>
                            <a:srgbClr val="000000"/>
                          </a:solidFill>
                          <a:latin typeface="Ambitions"/>
                        </a:rPr>
                        <a:t>Sayısal</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8462"/>
                    </a:solidFill>
                  </a:tcPr>
                </a:tc>
                <a:tc>
                  <a:txBody>
                    <a:bodyPr/>
                    <a:lstStyle/>
                    <a:p>
                      <a:pPr algn="ctr">
                        <a:lnSpc>
                          <a:spcPts val="4200"/>
                        </a:lnSpc>
                        <a:defRPr/>
                      </a:pPr>
                      <a:r>
                        <a:rPr lang="en-US" sz="3000">
                          <a:solidFill>
                            <a:srgbClr val="000000"/>
                          </a:solidFill>
                          <a:latin typeface="Ambitions"/>
                        </a:rPr>
                        <a:t>%25</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%35</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%30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%10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extLst>
                  <a:ext uri="{0D108BD9-81ED-4DB2-BD59-A6C34878D82A}">
                    <a16:rowId xmlns:a16="http://schemas.microsoft.com/office/drawing/2014/main" val="10001"/>
                  </a:ext>
                </a:extLst>
              </a:tr>
              <a:tr h="1114425">
                <a:tc>
                  <a:txBody>
                    <a:bodyPr/>
                    <a:lstStyle/>
                    <a:p>
                      <a:pPr algn="ctr">
                        <a:lnSpc>
                          <a:spcPts val="4060"/>
                        </a:lnSpc>
                        <a:defRPr/>
                      </a:pPr>
                      <a:r>
                        <a:rPr lang="en-US" sz="2900">
                          <a:solidFill>
                            <a:srgbClr val="000000"/>
                          </a:solidFill>
                          <a:latin typeface="Ambitions"/>
                        </a:rPr>
                        <a:t>Eşit Ağırlık</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8462"/>
                    </a:solidFill>
                  </a:tcPr>
                </a:tc>
                <a:tc>
                  <a:txBody>
                    <a:bodyPr/>
                    <a:lstStyle/>
                    <a:p>
                      <a:pPr algn="ctr">
                        <a:lnSpc>
                          <a:spcPts val="4200"/>
                        </a:lnSpc>
                        <a:defRPr/>
                      </a:pPr>
                      <a:r>
                        <a:rPr lang="en-US" sz="3000">
                          <a:solidFill>
                            <a:srgbClr val="000000"/>
                          </a:solidFill>
                          <a:latin typeface="Ambitions"/>
                        </a:rPr>
                        <a:t>%35</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%35</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%10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%20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extLst>
                  <a:ext uri="{0D108BD9-81ED-4DB2-BD59-A6C34878D82A}">
                    <a16:rowId xmlns:a16="http://schemas.microsoft.com/office/drawing/2014/main" val="10002"/>
                  </a:ext>
                </a:extLst>
              </a:tr>
              <a:tr h="1114425">
                <a:tc>
                  <a:txBody>
                    <a:bodyPr/>
                    <a:lstStyle/>
                    <a:p>
                      <a:pPr algn="ctr">
                        <a:lnSpc>
                          <a:spcPts val="4060"/>
                        </a:lnSpc>
                        <a:defRPr/>
                      </a:pPr>
                      <a:r>
                        <a:rPr lang="en-US" sz="2900" dirty="0" err="1">
                          <a:solidFill>
                            <a:srgbClr val="000000"/>
                          </a:solidFill>
                          <a:latin typeface="Ambitions"/>
                        </a:rPr>
                        <a:t>Sözel</a:t>
                      </a:r>
                      <a:endParaRPr lang="en-US" sz="1100" dirty="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8462"/>
                    </a:solidFill>
                  </a:tcPr>
                </a:tc>
                <a:tc>
                  <a:txBody>
                    <a:bodyPr/>
                    <a:lstStyle/>
                    <a:p>
                      <a:pPr algn="ctr">
                        <a:lnSpc>
                          <a:spcPts val="4200"/>
                        </a:lnSpc>
                        <a:defRPr/>
                      </a:pPr>
                      <a:r>
                        <a:rPr lang="en-US" sz="3000">
                          <a:solidFill>
                            <a:srgbClr val="000000"/>
                          </a:solidFill>
                          <a:latin typeface="Ambitions"/>
                        </a:rPr>
                        <a:t>%35</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%20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%10</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%35</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extLst>
                  <a:ext uri="{0D108BD9-81ED-4DB2-BD59-A6C34878D82A}">
                    <a16:rowId xmlns:a16="http://schemas.microsoft.com/office/drawing/2014/main" val="10003"/>
                  </a:ext>
                </a:extLst>
              </a:tr>
              <a:tr h="1114425">
                <a:tc>
                  <a:txBody>
                    <a:bodyPr/>
                    <a:lstStyle/>
                    <a:p>
                      <a:pPr algn="ctr">
                        <a:lnSpc>
                          <a:spcPts val="4060"/>
                        </a:lnSpc>
                        <a:defRPr/>
                      </a:pPr>
                      <a:r>
                        <a:rPr lang="en-US" sz="2900">
                          <a:solidFill>
                            <a:srgbClr val="000000"/>
                          </a:solidFill>
                          <a:latin typeface="Ambitions"/>
                        </a:rPr>
                        <a:t>Genel</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8462"/>
                    </a:solidFill>
                  </a:tcPr>
                </a:tc>
                <a:tc>
                  <a:txBody>
                    <a:bodyPr/>
                    <a:lstStyle/>
                    <a:p>
                      <a:pPr algn="ctr">
                        <a:lnSpc>
                          <a:spcPts val="4200"/>
                        </a:lnSpc>
                        <a:defRPr/>
                      </a:pPr>
                      <a:r>
                        <a:rPr lang="en-US" sz="3000">
                          <a:solidFill>
                            <a:srgbClr val="000000"/>
                          </a:solidFill>
                          <a:latin typeface="Ambitions"/>
                        </a:rPr>
                        <a:t>%33</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%33</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%17</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dirty="0">
                          <a:solidFill>
                            <a:srgbClr val="000000"/>
                          </a:solidFill>
                          <a:latin typeface="Ambitions"/>
                        </a:rPr>
                        <a:t>%17</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extLst>
                  <a:ext uri="{0D108BD9-81ED-4DB2-BD59-A6C34878D82A}">
                    <a16:rowId xmlns:a16="http://schemas.microsoft.com/office/drawing/2014/main" val="10004"/>
                  </a:ext>
                </a:extLst>
              </a:tr>
            </a:tbl>
          </a:graphicData>
        </a:graphic>
      </p:graphicFrame>
      <p:grpSp>
        <p:nvGrpSpPr>
          <p:cNvPr id="91" name="Group 91"/>
          <p:cNvGrpSpPr/>
          <p:nvPr/>
        </p:nvGrpSpPr>
        <p:grpSpPr>
          <a:xfrm>
            <a:off x="3654180" y="1484828"/>
            <a:ext cx="10476577" cy="885273"/>
            <a:chOff x="0" y="0"/>
            <a:chExt cx="13968769" cy="1180363"/>
          </a:xfrm>
        </p:grpSpPr>
        <p:grpSp>
          <p:nvGrpSpPr>
            <p:cNvPr id="92" name="Group 92"/>
            <p:cNvGrpSpPr/>
            <p:nvPr/>
          </p:nvGrpSpPr>
          <p:grpSpPr>
            <a:xfrm>
              <a:off x="0" y="0"/>
              <a:ext cx="13968769" cy="1180363"/>
              <a:chOff x="0" y="0"/>
              <a:chExt cx="3022250" cy="255381"/>
            </a:xfrm>
          </p:grpSpPr>
          <p:sp>
            <p:nvSpPr>
              <p:cNvPr id="93" name="Freeform 93"/>
              <p:cNvSpPr/>
              <p:nvPr/>
            </p:nvSpPr>
            <p:spPr>
              <a:xfrm>
                <a:off x="0" y="0"/>
                <a:ext cx="3022251" cy="255381"/>
              </a:xfrm>
              <a:custGeom>
                <a:avLst/>
                <a:gdLst/>
                <a:ahLst/>
                <a:cxnLst/>
                <a:rect l="l" t="t" r="r" b="b"/>
                <a:pathLst>
                  <a:path w="3022251" h="255381">
                    <a:moveTo>
                      <a:pt x="85928" y="0"/>
                    </a:moveTo>
                    <a:lnTo>
                      <a:pt x="2936322" y="0"/>
                    </a:lnTo>
                    <a:cubicBezTo>
                      <a:pt x="2959112" y="0"/>
                      <a:pt x="2980968" y="9053"/>
                      <a:pt x="2997083" y="25168"/>
                    </a:cubicBezTo>
                    <a:cubicBezTo>
                      <a:pt x="3013197" y="41283"/>
                      <a:pt x="3022251" y="63139"/>
                      <a:pt x="3022251" y="85928"/>
                    </a:cubicBezTo>
                    <a:lnTo>
                      <a:pt x="3022251" y="169452"/>
                    </a:lnTo>
                    <a:cubicBezTo>
                      <a:pt x="3022251" y="192242"/>
                      <a:pt x="3013197" y="214098"/>
                      <a:pt x="2997083" y="230213"/>
                    </a:cubicBezTo>
                    <a:cubicBezTo>
                      <a:pt x="2980968" y="246328"/>
                      <a:pt x="2959112" y="255381"/>
                      <a:pt x="2936322" y="255381"/>
                    </a:cubicBezTo>
                    <a:lnTo>
                      <a:pt x="85928" y="255381"/>
                    </a:lnTo>
                    <a:cubicBezTo>
                      <a:pt x="63139" y="255381"/>
                      <a:pt x="41283" y="246328"/>
                      <a:pt x="25168" y="230213"/>
                    </a:cubicBezTo>
                    <a:cubicBezTo>
                      <a:pt x="9053" y="214098"/>
                      <a:pt x="0" y="192242"/>
                      <a:pt x="0" y="169452"/>
                    </a:cubicBezTo>
                    <a:lnTo>
                      <a:pt x="0" y="85928"/>
                    </a:lnTo>
                    <a:cubicBezTo>
                      <a:pt x="0" y="63139"/>
                      <a:pt x="9053" y="41283"/>
                      <a:pt x="25168" y="25168"/>
                    </a:cubicBezTo>
                    <a:cubicBezTo>
                      <a:pt x="41283" y="9053"/>
                      <a:pt x="63139" y="0"/>
                      <a:pt x="85928" y="0"/>
                    </a:cubicBezTo>
                    <a:close/>
                  </a:path>
                </a:pathLst>
              </a:custGeom>
              <a:solidFill>
                <a:srgbClr val="000000">
                  <a:alpha val="0"/>
                </a:srgbClr>
              </a:solidFill>
              <a:ln w="47625" cap="rnd">
                <a:solidFill>
                  <a:srgbClr val="E76262"/>
                </a:solidFill>
                <a:prstDash val="lgDash"/>
                <a:round/>
              </a:ln>
            </p:spPr>
          </p:sp>
          <p:sp>
            <p:nvSpPr>
              <p:cNvPr id="94" name="TextBox 94"/>
              <p:cNvSpPr txBox="1"/>
              <p:nvPr/>
            </p:nvSpPr>
            <p:spPr>
              <a:xfrm>
                <a:off x="0" y="-47625"/>
                <a:ext cx="3022250" cy="303006"/>
              </a:xfrm>
              <a:prstGeom prst="rect">
                <a:avLst/>
              </a:prstGeom>
            </p:spPr>
            <p:txBody>
              <a:bodyPr lIns="39886" tIns="39886" rIns="39886" bIns="39886" rtlCol="0" anchor="ctr"/>
              <a:lstStyle/>
              <a:p>
                <a:pPr algn="ctr">
                  <a:lnSpc>
                    <a:spcPts val="2660"/>
                  </a:lnSpc>
                </a:pPr>
                <a:endParaRPr/>
              </a:p>
            </p:txBody>
          </p:sp>
        </p:grpSp>
        <p:sp>
          <p:nvSpPr>
            <p:cNvPr id="95" name="TextBox 95"/>
            <p:cNvSpPr txBox="1"/>
            <p:nvPr/>
          </p:nvSpPr>
          <p:spPr>
            <a:xfrm>
              <a:off x="778545" y="272682"/>
              <a:ext cx="12411679" cy="635000"/>
            </a:xfrm>
            <a:prstGeom prst="rect">
              <a:avLst/>
            </a:prstGeom>
          </p:spPr>
          <p:txBody>
            <a:bodyPr lIns="0" tIns="0" rIns="0" bIns="0" rtlCol="0" anchor="t">
              <a:spAutoFit/>
            </a:bodyPr>
            <a:lstStyle/>
            <a:p>
              <a:pPr marL="0" lvl="0" indent="0" algn="ctr">
                <a:lnSpc>
                  <a:spcPts val="3816"/>
                </a:lnSpc>
                <a:spcBef>
                  <a:spcPct val="0"/>
                </a:spcBef>
              </a:pPr>
              <a:r>
                <a:rPr lang="en-US" sz="3180">
                  <a:solidFill>
                    <a:srgbClr val="503D36"/>
                  </a:solidFill>
                  <a:latin typeface="Anton"/>
                </a:rPr>
                <a:t>PUAN TÜRLERİ HESAPLANMASINDA TESTLERİN AĞIRLIKLARI (%)</a:t>
              </a:r>
            </a:p>
          </p:txBody>
        </p:sp>
      </p:grpSp>
      <p:sp>
        <p:nvSpPr>
          <p:cNvPr id="96" name="Freeform 96"/>
          <p:cNvSpPr/>
          <p:nvPr/>
        </p:nvSpPr>
        <p:spPr>
          <a:xfrm>
            <a:off x="14048007" y="1274973"/>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97" name="Freeform 97"/>
          <p:cNvSpPr/>
          <p:nvPr/>
        </p:nvSpPr>
        <p:spPr>
          <a:xfrm rot="1255237">
            <a:off x="1967075" y="8388251"/>
            <a:ext cx="809102" cy="557163"/>
          </a:xfrm>
          <a:custGeom>
            <a:avLst/>
            <a:gdLst/>
            <a:ahLst/>
            <a:cxnLst/>
            <a:rect l="l" t="t" r="r" b="b"/>
            <a:pathLst>
              <a:path w="809102" h="557163">
                <a:moveTo>
                  <a:pt x="0" y="0"/>
                </a:moveTo>
                <a:lnTo>
                  <a:pt x="809102" y="0"/>
                </a:lnTo>
                <a:lnTo>
                  <a:pt x="809102" y="557163"/>
                </a:lnTo>
                <a:lnTo>
                  <a:pt x="0" y="557163"/>
                </a:lnTo>
                <a:lnTo>
                  <a:pt x="0" y="0"/>
                </a:lnTo>
                <a:close/>
              </a:path>
            </a:pathLst>
          </a:custGeom>
          <a:blipFill>
            <a:blip r:embed="rId7"/>
            <a:stretch>
              <a:fillRect t="-62571" r="-193516" b="-197067"/>
            </a:stretch>
          </a:blipFill>
        </p:spPr>
      </p:sp>
      <p:sp>
        <p:nvSpPr>
          <p:cNvPr id="98" name="Freeform 98"/>
          <p:cNvSpPr/>
          <p:nvPr/>
        </p:nvSpPr>
        <p:spPr>
          <a:xfrm rot="-6902382" flipH="1">
            <a:off x="14528897" y="1818820"/>
            <a:ext cx="1011795" cy="696741"/>
          </a:xfrm>
          <a:custGeom>
            <a:avLst/>
            <a:gdLst/>
            <a:ahLst/>
            <a:cxnLst/>
            <a:rect l="l" t="t" r="r" b="b"/>
            <a:pathLst>
              <a:path w="1011795" h="696741">
                <a:moveTo>
                  <a:pt x="1011794" y="0"/>
                </a:moveTo>
                <a:lnTo>
                  <a:pt x="0" y="0"/>
                </a:lnTo>
                <a:lnTo>
                  <a:pt x="0" y="696741"/>
                </a:lnTo>
                <a:lnTo>
                  <a:pt x="1011794" y="696741"/>
                </a:lnTo>
                <a:lnTo>
                  <a:pt x="1011794" y="0"/>
                </a:lnTo>
                <a:close/>
              </a:path>
            </a:pathLst>
          </a:custGeom>
          <a:blipFill>
            <a:blip r:embed="rId7"/>
            <a:stretch>
              <a:fillRect t="-62571" r="-193516" b="-197067"/>
            </a:stretch>
          </a:blipFill>
        </p:spPr>
      </p:sp>
      <p:sp>
        <p:nvSpPr>
          <p:cNvPr id="99" name="Freeform 99"/>
          <p:cNvSpPr/>
          <p:nvPr/>
        </p:nvSpPr>
        <p:spPr>
          <a:xfrm>
            <a:off x="13549122" y="8590623"/>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100" name="Freeform 100"/>
          <p:cNvSpPr/>
          <p:nvPr/>
        </p:nvSpPr>
        <p:spPr>
          <a:xfrm>
            <a:off x="2479382" y="1561394"/>
            <a:ext cx="944087" cy="1185498"/>
          </a:xfrm>
          <a:custGeom>
            <a:avLst/>
            <a:gdLst/>
            <a:ahLst/>
            <a:cxnLst/>
            <a:rect l="l" t="t" r="r" b="b"/>
            <a:pathLst>
              <a:path w="944087" h="1185498">
                <a:moveTo>
                  <a:pt x="0" y="0"/>
                </a:moveTo>
                <a:lnTo>
                  <a:pt x="944087" y="0"/>
                </a:lnTo>
                <a:lnTo>
                  <a:pt x="944087" y="1185498"/>
                </a:lnTo>
                <a:lnTo>
                  <a:pt x="0" y="1185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01" name="Group 101"/>
          <p:cNvGrpSpPr/>
          <p:nvPr/>
        </p:nvGrpSpPr>
        <p:grpSpPr>
          <a:xfrm>
            <a:off x="594866" y="1690137"/>
            <a:ext cx="1232729" cy="7134324"/>
            <a:chOff x="0" y="0"/>
            <a:chExt cx="1643639" cy="9512432"/>
          </a:xfrm>
        </p:grpSpPr>
        <p:sp>
          <p:nvSpPr>
            <p:cNvPr id="102" name="TextBox 10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4" name="TextBox 10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133167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2618086"/>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309871" y="3904500"/>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35" name="TextBox 35"/>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38" name="TextBox 38"/>
              <p:cNvSpPr txBox="1"/>
              <p:nvPr/>
            </p:nvSpPr>
            <p:spPr>
              <a:xfrm>
                <a:off x="0" y="-28575"/>
                <a:ext cx="544201" cy="30520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sp>
        <p:nvSpPr>
          <p:cNvPr id="53" name="Freeform 53"/>
          <p:cNvSpPr/>
          <p:nvPr/>
        </p:nvSpPr>
        <p:spPr>
          <a:xfrm rot="372915">
            <a:off x="9343282" y="8377009"/>
            <a:ext cx="3017826" cy="145233"/>
          </a:xfrm>
          <a:custGeom>
            <a:avLst/>
            <a:gdLst/>
            <a:ahLst/>
            <a:cxnLst/>
            <a:rect l="l" t="t" r="r" b="b"/>
            <a:pathLst>
              <a:path w="3017826" h="145233">
                <a:moveTo>
                  <a:pt x="0" y="0"/>
                </a:moveTo>
                <a:lnTo>
                  <a:pt x="3017826" y="0"/>
                </a:lnTo>
                <a:lnTo>
                  <a:pt x="3017826" y="145232"/>
                </a:lnTo>
                <a:lnTo>
                  <a:pt x="0" y="145232"/>
                </a:lnTo>
                <a:lnTo>
                  <a:pt x="0" y="0"/>
                </a:lnTo>
                <a:close/>
              </a:path>
            </a:pathLst>
          </a:custGeom>
          <a:blipFill>
            <a:blip r:embed="rId4"/>
            <a:stretch>
              <a:fillRect/>
            </a:stretch>
          </a:blipFill>
        </p:spPr>
      </p:sp>
      <p:sp>
        <p:nvSpPr>
          <p:cNvPr id="54" name="Freeform 54"/>
          <p:cNvSpPr/>
          <p:nvPr/>
        </p:nvSpPr>
        <p:spPr>
          <a:xfrm rot="-320063">
            <a:off x="11954634" y="7251265"/>
            <a:ext cx="3940143" cy="189619"/>
          </a:xfrm>
          <a:custGeom>
            <a:avLst/>
            <a:gdLst/>
            <a:ahLst/>
            <a:cxnLst/>
            <a:rect l="l" t="t" r="r" b="b"/>
            <a:pathLst>
              <a:path w="3940143" h="189619">
                <a:moveTo>
                  <a:pt x="0" y="0"/>
                </a:moveTo>
                <a:lnTo>
                  <a:pt x="3940143" y="0"/>
                </a:lnTo>
                <a:lnTo>
                  <a:pt x="3940143" y="189620"/>
                </a:lnTo>
                <a:lnTo>
                  <a:pt x="0" y="189620"/>
                </a:lnTo>
                <a:lnTo>
                  <a:pt x="0" y="0"/>
                </a:lnTo>
                <a:close/>
              </a:path>
            </a:pathLst>
          </a:custGeom>
          <a:blipFill>
            <a:blip r:embed="rId4"/>
            <a:stretch>
              <a:fillRect/>
            </a:stretch>
          </a:blipFill>
        </p:spPr>
      </p:sp>
      <p:grpSp>
        <p:nvGrpSpPr>
          <p:cNvPr id="55" name="Group 55"/>
          <p:cNvGrpSpPr/>
          <p:nvPr/>
        </p:nvGrpSpPr>
        <p:grpSpPr>
          <a:xfrm>
            <a:off x="1337094" y="1028700"/>
            <a:ext cx="14956138" cy="8229600"/>
            <a:chOff x="0" y="0"/>
            <a:chExt cx="3939065" cy="2167467"/>
          </a:xfrm>
        </p:grpSpPr>
        <p:sp>
          <p:nvSpPr>
            <p:cNvPr id="56" name="Freeform 56"/>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7" name="TextBox 57"/>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8" name="Group 58"/>
          <p:cNvGrpSpPr/>
          <p:nvPr/>
        </p:nvGrpSpPr>
        <p:grpSpPr>
          <a:xfrm>
            <a:off x="1540290" y="1622751"/>
            <a:ext cx="263115" cy="263115"/>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0" name="TextBox 6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1" name="Group 61"/>
          <p:cNvGrpSpPr/>
          <p:nvPr/>
        </p:nvGrpSpPr>
        <p:grpSpPr>
          <a:xfrm>
            <a:off x="1540290" y="2470372"/>
            <a:ext cx="263115" cy="263115"/>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3" name="TextBox 6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4" name="Group 64"/>
          <p:cNvGrpSpPr/>
          <p:nvPr/>
        </p:nvGrpSpPr>
        <p:grpSpPr>
          <a:xfrm>
            <a:off x="1540290" y="3317993"/>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40290" y="4165614"/>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40290" y="5013235"/>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40290" y="5860856"/>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40290" y="6708477"/>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40290" y="7556097"/>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40290" y="8403718"/>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a:grpSpLocks noChangeAspect="1"/>
          </p:cNvGrpSpPr>
          <p:nvPr/>
        </p:nvGrpSpPr>
        <p:grpSpPr>
          <a:xfrm rot="-317438">
            <a:off x="11667188" y="2044839"/>
            <a:ext cx="3932408" cy="5235486"/>
            <a:chOff x="0" y="0"/>
            <a:chExt cx="3663950" cy="4878070"/>
          </a:xfrm>
        </p:grpSpPr>
        <p:sp>
          <p:nvSpPr>
            <p:cNvPr id="86" name="Freeform 86"/>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5"/>
              <a:stretch>
                <a:fillRect l="-50291" r="-50291"/>
              </a:stretch>
            </a:blipFill>
          </p:spPr>
        </p:sp>
        <p:sp>
          <p:nvSpPr>
            <p:cNvPr id="87" name="Freeform 87"/>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sp>
      </p:grpSp>
      <p:grpSp>
        <p:nvGrpSpPr>
          <p:cNvPr id="88" name="Group 88"/>
          <p:cNvGrpSpPr/>
          <p:nvPr/>
        </p:nvGrpSpPr>
        <p:grpSpPr>
          <a:xfrm>
            <a:off x="2365921" y="2349214"/>
            <a:ext cx="7425873" cy="1027166"/>
            <a:chOff x="0" y="0"/>
            <a:chExt cx="2490953" cy="344555"/>
          </a:xfrm>
        </p:grpSpPr>
        <p:sp>
          <p:nvSpPr>
            <p:cNvPr id="89" name="Freeform 89"/>
            <p:cNvSpPr/>
            <p:nvPr/>
          </p:nvSpPr>
          <p:spPr>
            <a:xfrm>
              <a:off x="0" y="0"/>
              <a:ext cx="2490953" cy="344555"/>
            </a:xfrm>
            <a:custGeom>
              <a:avLst/>
              <a:gdLst/>
              <a:ahLst/>
              <a:cxnLst/>
              <a:rect l="l" t="t" r="r" b="b"/>
              <a:pathLst>
                <a:path w="2490953" h="344555">
                  <a:moveTo>
                    <a:pt x="104256" y="0"/>
                  </a:moveTo>
                  <a:lnTo>
                    <a:pt x="2386697" y="0"/>
                  </a:lnTo>
                  <a:cubicBezTo>
                    <a:pt x="2414347" y="0"/>
                    <a:pt x="2440865" y="10984"/>
                    <a:pt x="2460417" y="30536"/>
                  </a:cubicBezTo>
                  <a:cubicBezTo>
                    <a:pt x="2479969" y="50088"/>
                    <a:pt x="2490953" y="76606"/>
                    <a:pt x="2490953" y="104256"/>
                  </a:cubicBezTo>
                  <a:lnTo>
                    <a:pt x="2490953" y="240299"/>
                  </a:lnTo>
                  <a:cubicBezTo>
                    <a:pt x="2490953" y="267950"/>
                    <a:pt x="2479969" y="294468"/>
                    <a:pt x="2460417" y="314019"/>
                  </a:cubicBezTo>
                  <a:cubicBezTo>
                    <a:pt x="2440865" y="333571"/>
                    <a:pt x="2414347" y="344555"/>
                    <a:pt x="2386697" y="344555"/>
                  </a:cubicBezTo>
                  <a:lnTo>
                    <a:pt x="104256" y="344555"/>
                  </a:lnTo>
                  <a:cubicBezTo>
                    <a:pt x="76606" y="344555"/>
                    <a:pt x="50088" y="333571"/>
                    <a:pt x="30536" y="314019"/>
                  </a:cubicBezTo>
                  <a:cubicBezTo>
                    <a:pt x="10984" y="294468"/>
                    <a:pt x="0" y="267950"/>
                    <a:pt x="0" y="240299"/>
                  </a:cubicBezTo>
                  <a:lnTo>
                    <a:pt x="0" y="104256"/>
                  </a:lnTo>
                  <a:cubicBezTo>
                    <a:pt x="0" y="76606"/>
                    <a:pt x="10984" y="50088"/>
                    <a:pt x="30536" y="30536"/>
                  </a:cubicBezTo>
                  <a:cubicBezTo>
                    <a:pt x="50088" y="10984"/>
                    <a:pt x="76606" y="0"/>
                    <a:pt x="104256" y="0"/>
                  </a:cubicBezTo>
                  <a:close/>
                </a:path>
              </a:pathLst>
            </a:custGeom>
            <a:solidFill>
              <a:srgbClr val="000000">
                <a:alpha val="0"/>
              </a:srgbClr>
            </a:solidFill>
            <a:ln w="47625" cap="rnd">
              <a:solidFill>
                <a:srgbClr val="E76262"/>
              </a:solidFill>
              <a:prstDash val="lgDash"/>
              <a:round/>
            </a:ln>
          </p:spPr>
        </p:sp>
        <p:sp>
          <p:nvSpPr>
            <p:cNvPr id="90" name="TextBox 90"/>
            <p:cNvSpPr txBox="1"/>
            <p:nvPr/>
          </p:nvSpPr>
          <p:spPr>
            <a:xfrm>
              <a:off x="0" y="-47625"/>
              <a:ext cx="2490953" cy="392180"/>
            </a:xfrm>
            <a:prstGeom prst="rect">
              <a:avLst/>
            </a:prstGeom>
          </p:spPr>
          <p:txBody>
            <a:bodyPr lIns="39886" tIns="39886" rIns="39886" bIns="39886" rtlCol="0" anchor="ctr"/>
            <a:lstStyle/>
            <a:p>
              <a:pPr algn="ctr">
                <a:lnSpc>
                  <a:spcPts val="2660"/>
                </a:lnSpc>
              </a:pPr>
              <a:endParaRPr/>
            </a:p>
          </p:txBody>
        </p:sp>
      </p:grpSp>
      <p:grpSp>
        <p:nvGrpSpPr>
          <p:cNvPr id="91" name="Group 91"/>
          <p:cNvGrpSpPr>
            <a:grpSpLocks noChangeAspect="1"/>
          </p:cNvGrpSpPr>
          <p:nvPr/>
        </p:nvGrpSpPr>
        <p:grpSpPr>
          <a:xfrm rot="382726">
            <a:off x="9495428" y="4318579"/>
            <a:ext cx="3065397" cy="4081176"/>
            <a:chOff x="0" y="0"/>
            <a:chExt cx="3663950" cy="4878070"/>
          </a:xfrm>
        </p:grpSpPr>
        <p:sp>
          <p:nvSpPr>
            <p:cNvPr id="92" name="Freeform 92"/>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6"/>
              <a:stretch>
                <a:fillRect l="-46666" r="-46666"/>
              </a:stretch>
            </a:blipFill>
          </p:spPr>
        </p:sp>
        <p:sp>
          <p:nvSpPr>
            <p:cNvPr id="93" name="Freeform 93"/>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sp>
      </p:grpSp>
      <p:sp>
        <p:nvSpPr>
          <p:cNvPr id="94" name="Freeform 94"/>
          <p:cNvSpPr/>
          <p:nvPr/>
        </p:nvSpPr>
        <p:spPr>
          <a:xfrm>
            <a:off x="13861901" y="8251362"/>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grpSp>
        <p:nvGrpSpPr>
          <p:cNvPr id="95" name="Group 95"/>
          <p:cNvGrpSpPr/>
          <p:nvPr/>
        </p:nvGrpSpPr>
        <p:grpSpPr>
          <a:xfrm>
            <a:off x="15502703" y="7764164"/>
            <a:ext cx="2279617" cy="1191585"/>
            <a:chOff x="0" y="0"/>
            <a:chExt cx="3039489" cy="1588780"/>
          </a:xfrm>
        </p:grpSpPr>
        <p:grpSp>
          <p:nvGrpSpPr>
            <p:cNvPr id="96" name="Group 96"/>
            <p:cNvGrpSpPr/>
            <p:nvPr/>
          </p:nvGrpSpPr>
          <p:grpSpPr>
            <a:xfrm>
              <a:off x="0" y="0"/>
              <a:ext cx="3039489" cy="1588780"/>
              <a:chOff x="0" y="0"/>
              <a:chExt cx="620810" cy="324506"/>
            </a:xfrm>
          </p:grpSpPr>
          <p:sp>
            <p:nvSpPr>
              <p:cNvPr id="97" name="Freeform 9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98" name="TextBox 9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99" name="Group 99"/>
            <p:cNvGrpSpPr/>
            <p:nvPr/>
          </p:nvGrpSpPr>
          <p:grpSpPr>
            <a:xfrm>
              <a:off x="194226" y="117213"/>
              <a:ext cx="2729553" cy="1354354"/>
              <a:chOff x="0" y="0"/>
              <a:chExt cx="557506" cy="276625"/>
            </a:xfrm>
          </p:grpSpPr>
          <p:sp>
            <p:nvSpPr>
              <p:cNvPr id="100" name="Freeform 100"/>
              <p:cNvSpPr/>
              <p:nvPr/>
            </p:nvSpPr>
            <p:spPr>
              <a:xfrm>
                <a:off x="0" y="0"/>
                <a:ext cx="557506" cy="276625"/>
              </a:xfrm>
              <a:custGeom>
                <a:avLst/>
                <a:gdLst/>
                <a:ahLst/>
                <a:cxnLst/>
                <a:rect l="l" t="t" r="r" b="b"/>
                <a:pathLst>
                  <a:path w="557506" h="276625">
                    <a:moveTo>
                      <a:pt x="75636" y="0"/>
                    </a:moveTo>
                    <a:lnTo>
                      <a:pt x="481871" y="0"/>
                    </a:lnTo>
                    <a:cubicBezTo>
                      <a:pt x="523643" y="0"/>
                      <a:pt x="557506" y="33863"/>
                      <a:pt x="557506" y="75636"/>
                    </a:cubicBezTo>
                    <a:lnTo>
                      <a:pt x="557506" y="200989"/>
                    </a:lnTo>
                    <a:cubicBezTo>
                      <a:pt x="557506" y="221049"/>
                      <a:pt x="549538" y="240287"/>
                      <a:pt x="535353" y="254471"/>
                    </a:cubicBezTo>
                    <a:cubicBezTo>
                      <a:pt x="521169" y="268656"/>
                      <a:pt x="501931" y="276625"/>
                      <a:pt x="481871" y="276625"/>
                    </a:cubicBezTo>
                    <a:lnTo>
                      <a:pt x="75636" y="276625"/>
                    </a:lnTo>
                    <a:cubicBezTo>
                      <a:pt x="55576" y="276625"/>
                      <a:pt x="36338" y="268656"/>
                      <a:pt x="22153" y="254471"/>
                    </a:cubicBezTo>
                    <a:cubicBezTo>
                      <a:pt x="7969" y="240287"/>
                      <a:pt x="0" y="221049"/>
                      <a:pt x="0" y="200989"/>
                    </a:cubicBezTo>
                    <a:lnTo>
                      <a:pt x="0" y="75636"/>
                    </a:lnTo>
                    <a:cubicBezTo>
                      <a:pt x="0" y="55576"/>
                      <a:pt x="7969" y="36338"/>
                      <a:pt x="22153" y="22153"/>
                    </a:cubicBezTo>
                    <a:cubicBezTo>
                      <a:pt x="36338" y="7969"/>
                      <a:pt x="55576" y="0"/>
                      <a:pt x="75636" y="0"/>
                    </a:cubicBezTo>
                    <a:close/>
                  </a:path>
                </a:pathLst>
              </a:custGeom>
              <a:solidFill>
                <a:srgbClr val="FFCF91"/>
              </a:solidFill>
              <a:ln w="28575" cap="sq">
                <a:solidFill>
                  <a:srgbClr val="FCF4E8"/>
                </a:solidFill>
                <a:prstDash val="lgDash"/>
                <a:miter/>
              </a:ln>
            </p:spPr>
          </p:sp>
          <p:sp>
            <p:nvSpPr>
              <p:cNvPr id="101" name="TextBox 101"/>
              <p:cNvSpPr txBox="1"/>
              <p:nvPr/>
            </p:nvSpPr>
            <p:spPr>
              <a:xfrm>
                <a:off x="0" y="-28575"/>
                <a:ext cx="557506" cy="305200"/>
              </a:xfrm>
              <a:prstGeom prst="rect">
                <a:avLst/>
              </a:prstGeom>
            </p:spPr>
            <p:txBody>
              <a:bodyPr lIns="51986" tIns="51986" rIns="51986" bIns="51986" rtlCol="0" anchor="ctr"/>
              <a:lstStyle/>
              <a:p>
                <a:pPr algn="ctr">
                  <a:lnSpc>
                    <a:spcPts val="3079"/>
                  </a:lnSpc>
                </a:pPr>
                <a:r>
                  <a:rPr lang="en-US" sz="2199">
                    <a:solidFill>
                      <a:srgbClr val="000000"/>
                    </a:solidFill>
                    <a:latin typeface="Anton"/>
                  </a:rPr>
                  <a:t>YKS BİLGİSİ</a:t>
                </a:r>
              </a:p>
            </p:txBody>
          </p:sp>
        </p:grpSp>
      </p:grpSp>
      <p:sp>
        <p:nvSpPr>
          <p:cNvPr id="102" name="TextBox 102"/>
          <p:cNvSpPr txBox="1"/>
          <p:nvPr/>
        </p:nvSpPr>
        <p:spPr>
          <a:xfrm>
            <a:off x="2685185" y="3570967"/>
            <a:ext cx="6398472" cy="2242185"/>
          </a:xfrm>
          <a:prstGeom prst="rect">
            <a:avLst/>
          </a:prstGeom>
        </p:spPr>
        <p:txBody>
          <a:bodyPr lIns="0" tIns="0" rIns="0" bIns="0" rtlCol="0" anchor="t">
            <a:spAutoFit/>
          </a:bodyPr>
          <a:lstStyle/>
          <a:p>
            <a:pPr marL="626111" lvl="1" indent="-313055">
              <a:lnSpc>
                <a:spcPts val="4350"/>
              </a:lnSpc>
              <a:buFont typeface="Arial"/>
              <a:buChar char="•"/>
            </a:pPr>
            <a:r>
              <a:rPr lang="en-US" sz="2900" dirty="0">
                <a:solidFill>
                  <a:srgbClr val="503D36"/>
                </a:solidFill>
                <a:latin typeface="Ambitions"/>
              </a:rPr>
              <a:t>Harp </a:t>
            </a:r>
            <a:r>
              <a:rPr lang="en-US" sz="2900" dirty="0" err="1">
                <a:solidFill>
                  <a:srgbClr val="503D36"/>
                </a:solidFill>
                <a:latin typeface="Ambitions"/>
              </a:rPr>
              <a:t>Okullarına</a:t>
            </a:r>
            <a:r>
              <a:rPr lang="en-US" sz="2900" dirty="0">
                <a:solidFill>
                  <a:srgbClr val="503D36"/>
                </a:solidFill>
                <a:latin typeface="Ambitions"/>
              </a:rPr>
              <a:t> </a:t>
            </a:r>
            <a:r>
              <a:rPr lang="en-US" sz="2900" dirty="0" err="1">
                <a:solidFill>
                  <a:srgbClr val="503D36"/>
                </a:solidFill>
                <a:latin typeface="Ambitions"/>
              </a:rPr>
              <a:t>Gitmek</a:t>
            </a:r>
            <a:r>
              <a:rPr lang="en-US" sz="2900" dirty="0">
                <a:solidFill>
                  <a:srgbClr val="503D36"/>
                </a:solidFill>
                <a:latin typeface="Ambitions"/>
              </a:rPr>
              <a:t> </a:t>
            </a:r>
            <a:r>
              <a:rPr lang="en-US" sz="2900" dirty="0" err="1">
                <a:solidFill>
                  <a:srgbClr val="503D36"/>
                </a:solidFill>
                <a:latin typeface="Ambitions"/>
              </a:rPr>
              <a:t>İsteyen</a:t>
            </a:r>
            <a:r>
              <a:rPr lang="en-US" sz="2900" dirty="0">
                <a:solidFill>
                  <a:srgbClr val="503D36"/>
                </a:solidFill>
                <a:latin typeface="Ambitions"/>
              </a:rPr>
              <a:t> </a:t>
            </a:r>
            <a:r>
              <a:rPr lang="en-US" sz="2900" dirty="0" err="1">
                <a:solidFill>
                  <a:srgbClr val="503D36"/>
                </a:solidFill>
                <a:latin typeface="Ambitions"/>
              </a:rPr>
              <a:t>Adayların</a:t>
            </a:r>
            <a:r>
              <a:rPr lang="en-US" sz="2900" dirty="0">
                <a:solidFill>
                  <a:srgbClr val="503D36"/>
                </a:solidFill>
                <a:latin typeface="Ambitions"/>
              </a:rPr>
              <a:t> YKS </a:t>
            </a:r>
            <a:r>
              <a:rPr lang="en-US" sz="2900" dirty="0" err="1">
                <a:solidFill>
                  <a:srgbClr val="503D36"/>
                </a:solidFill>
                <a:latin typeface="Ambitions"/>
              </a:rPr>
              <a:t>Oturumlarında</a:t>
            </a:r>
            <a:r>
              <a:rPr lang="en-US" sz="2900" dirty="0">
                <a:solidFill>
                  <a:srgbClr val="503D36"/>
                </a:solidFill>
                <a:latin typeface="Ambitions"/>
              </a:rPr>
              <a:t> TYT + AYT </a:t>
            </a:r>
            <a:r>
              <a:rPr lang="en-US" sz="2900" dirty="0" err="1">
                <a:solidFill>
                  <a:srgbClr val="503D36"/>
                </a:solidFill>
                <a:latin typeface="Ambitions"/>
              </a:rPr>
              <a:t>Oturumlarına</a:t>
            </a:r>
            <a:r>
              <a:rPr lang="en-US" sz="2900" dirty="0">
                <a:solidFill>
                  <a:srgbClr val="503D36"/>
                </a:solidFill>
                <a:latin typeface="Ambitions"/>
              </a:rPr>
              <a:t> </a:t>
            </a:r>
            <a:r>
              <a:rPr lang="en-US" sz="2900" dirty="0" err="1">
                <a:solidFill>
                  <a:srgbClr val="503D36"/>
                </a:solidFill>
                <a:latin typeface="Ambitions"/>
              </a:rPr>
              <a:t>Katılmaları</a:t>
            </a:r>
            <a:r>
              <a:rPr lang="en-US" sz="2900" dirty="0">
                <a:solidFill>
                  <a:srgbClr val="503D36"/>
                </a:solidFill>
                <a:latin typeface="Ambitions"/>
              </a:rPr>
              <a:t> </a:t>
            </a:r>
            <a:r>
              <a:rPr lang="en-US" sz="2900" dirty="0" err="1">
                <a:solidFill>
                  <a:srgbClr val="503D36"/>
                </a:solidFill>
                <a:latin typeface="Ambitions"/>
              </a:rPr>
              <a:t>Gerekmektedir</a:t>
            </a:r>
            <a:r>
              <a:rPr lang="en-US" sz="2900" dirty="0">
                <a:solidFill>
                  <a:srgbClr val="503D36"/>
                </a:solidFill>
                <a:latin typeface="Ambitions"/>
              </a:rPr>
              <a:t>.</a:t>
            </a:r>
          </a:p>
        </p:txBody>
      </p:sp>
      <p:sp>
        <p:nvSpPr>
          <p:cNvPr id="103" name="Freeform 103"/>
          <p:cNvSpPr/>
          <p:nvPr/>
        </p:nvSpPr>
        <p:spPr>
          <a:xfrm>
            <a:off x="6237776" y="8300603"/>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9">
              <a:extLst>
                <a:ext uri="{96DAC541-7B7A-43D3-8B79-37D633B846F1}">
                  <asvg:svgBlip xmlns:asvg="http://schemas.microsoft.com/office/drawing/2016/SVG/main" xmlns="" r:embed="rId10"/>
                </a:ext>
              </a:extLst>
            </a:blip>
            <a:stretch>
              <a:fillRect t="-112263"/>
            </a:stretch>
          </a:blipFill>
        </p:spPr>
      </p:sp>
      <p:sp>
        <p:nvSpPr>
          <p:cNvPr id="104" name="Freeform 104"/>
          <p:cNvSpPr/>
          <p:nvPr/>
        </p:nvSpPr>
        <p:spPr>
          <a:xfrm rot="-299626">
            <a:off x="9446534" y="1562612"/>
            <a:ext cx="1395047" cy="304713"/>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9">
              <a:extLst>
                <a:ext uri="{96DAC541-7B7A-43D3-8B79-37D633B846F1}">
                  <asvg:svgBlip xmlns:asvg="http://schemas.microsoft.com/office/drawing/2016/SVG/main" xmlns="" r:embed="rId10"/>
                </a:ext>
              </a:extLst>
            </a:blip>
            <a:stretch>
              <a:fillRect t="-112263"/>
            </a:stretch>
          </a:blipFill>
        </p:spPr>
      </p:sp>
      <p:sp>
        <p:nvSpPr>
          <p:cNvPr id="105" name="Freeform 105"/>
          <p:cNvSpPr/>
          <p:nvPr/>
        </p:nvSpPr>
        <p:spPr>
          <a:xfrm rot="3319912" flipH="1">
            <a:off x="9005142" y="3927968"/>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1">
              <a:extLst>
                <a:ext uri="{96DAC541-7B7A-43D3-8B79-37D633B846F1}">
                  <asvg:svgBlip xmlns:asvg="http://schemas.microsoft.com/office/drawing/2016/SVG/main" xmlns="" r:embed="rId12"/>
                </a:ext>
              </a:extLst>
            </a:blip>
            <a:stretch>
              <a:fillRect l="-33955" t="-48632"/>
            </a:stretch>
          </a:blipFill>
        </p:spPr>
      </p:sp>
      <p:sp>
        <p:nvSpPr>
          <p:cNvPr id="106" name="Freeform 106"/>
          <p:cNvSpPr/>
          <p:nvPr/>
        </p:nvSpPr>
        <p:spPr>
          <a:xfrm rot="-9526410" flipH="1">
            <a:off x="15071014" y="1527933"/>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1">
              <a:extLst>
                <a:ext uri="{96DAC541-7B7A-43D3-8B79-37D633B846F1}">
                  <asvg:svgBlip xmlns:asvg="http://schemas.microsoft.com/office/drawing/2016/SVG/main" xmlns="" r:embed="rId12"/>
                </a:ext>
              </a:extLst>
            </a:blip>
            <a:stretch>
              <a:fillRect l="-33955" t="-48632"/>
            </a:stretch>
          </a:blipFill>
        </p:spPr>
      </p:sp>
      <p:sp>
        <p:nvSpPr>
          <p:cNvPr id="107" name="Freeform 107"/>
          <p:cNvSpPr/>
          <p:nvPr/>
        </p:nvSpPr>
        <p:spPr>
          <a:xfrm rot="-1090401">
            <a:off x="12972942" y="1677896"/>
            <a:ext cx="902449" cy="887056"/>
          </a:xfrm>
          <a:custGeom>
            <a:avLst/>
            <a:gdLst/>
            <a:ahLst/>
            <a:cxnLst/>
            <a:rect l="l" t="t" r="r" b="b"/>
            <a:pathLst>
              <a:path w="902449" h="887056">
                <a:moveTo>
                  <a:pt x="0" y="0"/>
                </a:moveTo>
                <a:lnTo>
                  <a:pt x="902449" y="0"/>
                </a:lnTo>
                <a:lnTo>
                  <a:pt x="902449" y="887055"/>
                </a:lnTo>
                <a:lnTo>
                  <a:pt x="0" y="887055"/>
                </a:lnTo>
                <a:lnTo>
                  <a:pt x="0" y="0"/>
                </a:lnTo>
                <a:close/>
              </a:path>
            </a:pathLst>
          </a:custGeom>
          <a:blipFill>
            <a:blip r:embed="rId13"/>
            <a:stretch>
              <a:fillRect/>
            </a:stretch>
          </a:blipFill>
        </p:spPr>
      </p:sp>
      <p:sp>
        <p:nvSpPr>
          <p:cNvPr id="108" name="Freeform 108"/>
          <p:cNvSpPr/>
          <p:nvPr/>
        </p:nvSpPr>
        <p:spPr>
          <a:xfrm rot="196745">
            <a:off x="10766659" y="3899753"/>
            <a:ext cx="892263" cy="877044"/>
          </a:xfrm>
          <a:custGeom>
            <a:avLst/>
            <a:gdLst/>
            <a:ahLst/>
            <a:cxnLst/>
            <a:rect l="l" t="t" r="r" b="b"/>
            <a:pathLst>
              <a:path w="892263" h="877044">
                <a:moveTo>
                  <a:pt x="0" y="0"/>
                </a:moveTo>
                <a:lnTo>
                  <a:pt x="892263" y="0"/>
                </a:lnTo>
                <a:lnTo>
                  <a:pt x="892263" y="877043"/>
                </a:lnTo>
                <a:lnTo>
                  <a:pt x="0" y="877043"/>
                </a:lnTo>
                <a:lnTo>
                  <a:pt x="0" y="0"/>
                </a:lnTo>
                <a:close/>
              </a:path>
            </a:pathLst>
          </a:custGeom>
          <a:blipFill>
            <a:blip r:embed="rId13"/>
            <a:stretch>
              <a:fillRect/>
            </a:stretch>
          </a:blipFill>
        </p:spPr>
      </p:sp>
      <p:sp>
        <p:nvSpPr>
          <p:cNvPr id="109" name="TextBox 109"/>
          <p:cNvSpPr txBox="1"/>
          <p:nvPr/>
        </p:nvSpPr>
        <p:spPr>
          <a:xfrm>
            <a:off x="2710299" y="2562760"/>
            <a:ext cx="6737119" cy="590550"/>
          </a:xfrm>
          <a:prstGeom prst="rect">
            <a:avLst/>
          </a:prstGeom>
        </p:spPr>
        <p:txBody>
          <a:bodyPr lIns="0" tIns="0" rIns="0" bIns="0" rtlCol="0" anchor="t">
            <a:spAutoFit/>
          </a:bodyPr>
          <a:lstStyle/>
          <a:p>
            <a:pPr marL="0" lvl="0" indent="0" algn="ctr">
              <a:lnSpc>
                <a:spcPts val="4625"/>
              </a:lnSpc>
              <a:spcBef>
                <a:spcPct val="0"/>
              </a:spcBef>
            </a:pPr>
            <a:r>
              <a:rPr lang="en-US" sz="3854" dirty="0">
                <a:solidFill>
                  <a:srgbClr val="503D36"/>
                </a:solidFill>
                <a:latin typeface="Anton"/>
              </a:rPr>
              <a:t>YKS OTURUMLARINA GİRME DURUMU</a:t>
            </a:r>
          </a:p>
        </p:txBody>
      </p:sp>
      <p:grpSp>
        <p:nvGrpSpPr>
          <p:cNvPr id="110" name="Group 110"/>
          <p:cNvGrpSpPr/>
          <p:nvPr/>
        </p:nvGrpSpPr>
        <p:grpSpPr>
          <a:xfrm>
            <a:off x="594866" y="1690137"/>
            <a:ext cx="1232729" cy="7134324"/>
            <a:chOff x="0" y="0"/>
            <a:chExt cx="1643639" cy="9512432"/>
          </a:xfrm>
        </p:grpSpPr>
        <p:sp>
          <p:nvSpPr>
            <p:cNvPr id="111" name="TextBox 111"/>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6" name="TextBox 116"/>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7" name="TextBox 117"/>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8" name="TextBox 118"/>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9" name="TextBox 119"/>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20" name="TextBox 120"/>
          <p:cNvSpPr txBox="1"/>
          <p:nvPr/>
        </p:nvSpPr>
        <p:spPr>
          <a:xfrm>
            <a:off x="2685185" y="5971889"/>
            <a:ext cx="6398472" cy="2242185"/>
          </a:xfrm>
          <a:prstGeom prst="rect">
            <a:avLst/>
          </a:prstGeom>
        </p:spPr>
        <p:txBody>
          <a:bodyPr lIns="0" tIns="0" rIns="0" bIns="0" rtlCol="0" anchor="t">
            <a:spAutoFit/>
          </a:bodyPr>
          <a:lstStyle/>
          <a:p>
            <a:pPr marL="626111" lvl="1" indent="-313055">
              <a:lnSpc>
                <a:spcPts val="4350"/>
              </a:lnSpc>
              <a:buFont typeface="Arial"/>
              <a:buChar char="•"/>
            </a:pPr>
            <a:r>
              <a:rPr lang="en-US" sz="2900">
                <a:solidFill>
                  <a:srgbClr val="503D36"/>
                </a:solidFill>
                <a:latin typeface="Ambitions"/>
              </a:rPr>
              <a:t>Astsubay MYO’larına Gitmek İsteyen Adayların YKS Oturumlarından TYT Oturumuna Katılması Gerekmektedir.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1000"/>
                                        <p:tgtEl>
                                          <p:spTgt spid="102"/>
                                        </p:tgtEl>
                                      </p:cBhvr>
                                    </p:animEffect>
                                    <p:anim calcmode="lin" valueType="num">
                                      <p:cBhvr>
                                        <p:cTn id="15" dur="1000" fill="hold"/>
                                        <p:tgtEl>
                                          <p:spTgt spid="102"/>
                                        </p:tgtEl>
                                        <p:attrNameLst>
                                          <p:attrName>ppt_x</p:attrName>
                                        </p:attrNameLst>
                                      </p:cBhvr>
                                      <p:tavLst>
                                        <p:tav tm="0">
                                          <p:val>
                                            <p:strVal val="#ppt_x"/>
                                          </p:val>
                                        </p:tav>
                                        <p:tav tm="100000">
                                          <p:val>
                                            <p:strVal val="#ppt_x"/>
                                          </p:val>
                                        </p:tav>
                                      </p:tavLst>
                                    </p:anim>
                                    <p:anim calcmode="lin" valueType="num">
                                      <p:cBhvr>
                                        <p:cTn id="16" dur="1000" fill="hold"/>
                                        <p:tgtEl>
                                          <p:spTgt spid="10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1000"/>
                                        <p:tgtEl>
                                          <p:spTgt spid="120"/>
                                        </p:tgtEl>
                                      </p:cBhvr>
                                    </p:animEffect>
                                    <p:anim calcmode="lin" valueType="num">
                                      <p:cBhvr>
                                        <p:cTn id="20" dur="1000" fill="hold"/>
                                        <p:tgtEl>
                                          <p:spTgt spid="120"/>
                                        </p:tgtEl>
                                        <p:attrNameLst>
                                          <p:attrName>ppt_x</p:attrName>
                                        </p:attrNameLst>
                                      </p:cBhvr>
                                      <p:tavLst>
                                        <p:tav tm="0">
                                          <p:val>
                                            <p:strVal val="#ppt_x"/>
                                          </p:val>
                                        </p:tav>
                                        <p:tav tm="100000">
                                          <p:val>
                                            <p:strVal val="#ppt_x"/>
                                          </p:val>
                                        </p:tav>
                                      </p:tavLst>
                                    </p:anim>
                                    <p:anim calcmode="lin" valueType="num">
                                      <p:cBhvr>
                                        <p:cTn id="21"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3904500"/>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5190915"/>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6477329"/>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7763743"/>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8" name="TextBox 2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31" name="TextBox 31"/>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1331671"/>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564542" y="2618086"/>
            <a:ext cx="2186870" cy="1191585"/>
            <a:chOff x="0" y="0"/>
            <a:chExt cx="2915827" cy="1588780"/>
          </a:xfrm>
        </p:grpSpPr>
        <p:grpSp>
          <p:nvGrpSpPr>
            <p:cNvPr id="58" name="Group 58"/>
            <p:cNvGrpSpPr/>
            <p:nvPr/>
          </p:nvGrpSpPr>
          <p:grpSpPr>
            <a:xfrm>
              <a:off x="0" y="0"/>
              <a:ext cx="2915827" cy="1588780"/>
              <a:chOff x="0" y="0"/>
              <a:chExt cx="595553" cy="324506"/>
            </a:xfrm>
          </p:grpSpPr>
          <p:sp>
            <p:nvSpPr>
              <p:cNvPr id="59" name="Freeform 59"/>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60" name="TextBox 60"/>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61" name="Group 61"/>
            <p:cNvGrpSpPr/>
            <p:nvPr/>
          </p:nvGrpSpPr>
          <p:grpSpPr>
            <a:xfrm>
              <a:off x="135707" y="117213"/>
              <a:ext cx="2664410" cy="1354354"/>
              <a:chOff x="0" y="0"/>
              <a:chExt cx="544201" cy="276625"/>
            </a:xfrm>
          </p:grpSpPr>
          <p:sp>
            <p:nvSpPr>
              <p:cNvPr id="62" name="Freeform 62"/>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63" name="TextBox 63"/>
              <p:cNvSpPr txBox="1"/>
              <p:nvPr/>
            </p:nvSpPr>
            <p:spPr>
              <a:xfrm>
                <a:off x="0" y="-66675"/>
                <a:ext cx="544201" cy="343300"/>
              </a:xfrm>
              <a:prstGeom prst="rect">
                <a:avLst/>
              </a:prstGeom>
            </p:spPr>
            <p:txBody>
              <a:bodyPr lIns="51986" tIns="51986" rIns="51986" bIns="51986" rtlCol="0" anchor="ctr"/>
              <a:lstStyle/>
              <a:p>
                <a:pPr algn="ctr">
                  <a:lnSpc>
                    <a:spcPts val="4200"/>
                  </a:lnSpc>
                </a:pPr>
                <a:r>
                  <a:rPr lang="en-US" sz="3000">
                    <a:solidFill>
                      <a:srgbClr val="FFFFFF"/>
                    </a:solidFill>
                    <a:latin typeface="Anton"/>
                  </a:rPr>
                  <a:t>PUAN TÜRÜ</a:t>
                </a:r>
              </a:p>
            </p:txBody>
          </p:sp>
        </p:gr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1" name="Group 91"/>
          <p:cNvGrpSpPr/>
          <p:nvPr/>
        </p:nvGrpSpPr>
        <p:grpSpPr>
          <a:xfrm>
            <a:off x="4435662" y="1576120"/>
            <a:ext cx="8799888" cy="1235618"/>
            <a:chOff x="0" y="0"/>
            <a:chExt cx="11733184" cy="1647490"/>
          </a:xfrm>
        </p:grpSpPr>
        <p:grpSp>
          <p:nvGrpSpPr>
            <p:cNvPr id="92" name="Group 92"/>
            <p:cNvGrpSpPr/>
            <p:nvPr/>
          </p:nvGrpSpPr>
          <p:grpSpPr>
            <a:xfrm>
              <a:off x="0" y="0"/>
              <a:ext cx="11733184" cy="1647490"/>
              <a:chOff x="0" y="0"/>
              <a:chExt cx="2686494" cy="377218"/>
            </a:xfrm>
          </p:grpSpPr>
          <p:sp>
            <p:nvSpPr>
              <p:cNvPr id="93" name="Freeform 93"/>
              <p:cNvSpPr/>
              <p:nvPr/>
            </p:nvSpPr>
            <p:spPr>
              <a:xfrm>
                <a:off x="0" y="0"/>
                <a:ext cx="2686494" cy="377218"/>
              </a:xfrm>
              <a:custGeom>
                <a:avLst/>
                <a:gdLst/>
                <a:ahLst/>
                <a:cxnLst/>
                <a:rect l="l" t="t" r="r" b="b"/>
                <a:pathLst>
                  <a:path w="2686494" h="377218">
                    <a:moveTo>
                      <a:pt x="75899" y="0"/>
                    </a:moveTo>
                    <a:lnTo>
                      <a:pt x="2610595" y="0"/>
                    </a:lnTo>
                    <a:cubicBezTo>
                      <a:pt x="2652513" y="0"/>
                      <a:pt x="2686494" y="33981"/>
                      <a:pt x="2686494" y="75899"/>
                    </a:cubicBezTo>
                    <a:lnTo>
                      <a:pt x="2686494" y="301319"/>
                    </a:lnTo>
                    <a:cubicBezTo>
                      <a:pt x="2686494" y="343237"/>
                      <a:pt x="2652513" y="377218"/>
                      <a:pt x="2610595" y="377218"/>
                    </a:cubicBezTo>
                    <a:lnTo>
                      <a:pt x="75899" y="377218"/>
                    </a:lnTo>
                    <a:cubicBezTo>
                      <a:pt x="33981" y="377218"/>
                      <a:pt x="0" y="343237"/>
                      <a:pt x="0" y="301319"/>
                    </a:cubicBezTo>
                    <a:lnTo>
                      <a:pt x="0" y="75899"/>
                    </a:lnTo>
                    <a:cubicBezTo>
                      <a:pt x="0" y="33981"/>
                      <a:pt x="33981" y="0"/>
                      <a:pt x="75899" y="0"/>
                    </a:cubicBezTo>
                    <a:close/>
                  </a:path>
                </a:pathLst>
              </a:custGeom>
              <a:solidFill>
                <a:srgbClr val="FFCF91"/>
              </a:solidFill>
              <a:ln w="47625" cap="rnd">
                <a:solidFill>
                  <a:srgbClr val="E76262"/>
                </a:solidFill>
                <a:prstDash val="lgDash"/>
                <a:round/>
              </a:ln>
            </p:spPr>
          </p:sp>
          <p:sp>
            <p:nvSpPr>
              <p:cNvPr id="94" name="TextBox 94"/>
              <p:cNvSpPr txBox="1"/>
              <p:nvPr/>
            </p:nvSpPr>
            <p:spPr>
              <a:xfrm>
                <a:off x="0" y="-47625"/>
                <a:ext cx="2686494" cy="424843"/>
              </a:xfrm>
              <a:prstGeom prst="rect">
                <a:avLst/>
              </a:prstGeom>
            </p:spPr>
            <p:txBody>
              <a:bodyPr lIns="50800" tIns="50800" rIns="50800" bIns="50800" rtlCol="0" anchor="ctr"/>
              <a:lstStyle/>
              <a:p>
                <a:pPr algn="ctr">
                  <a:lnSpc>
                    <a:spcPts val="2660"/>
                  </a:lnSpc>
                </a:pPr>
                <a:endParaRPr/>
              </a:p>
            </p:txBody>
          </p:sp>
        </p:grpSp>
        <p:sp>
          <p:nvSpPr>
            <p:cNvPr id="95" name="TextBox 95"/>
            <p:cNvSpPr txBox="1"/>
            <p:nvPr/>
          </p:nvSpPr>
          <p:spPr>
            <a:xfrm>
              <a:off x="465671" y="350178"/>
              <a:ext cx="10848869" cy="1066800"/>
            </a:xfrm>
            <a:prstGeom prst="rect">
              <a:avLst/>
            </a:prstGeom>
          </p:spPr>
          <p:txBody>
            <a:bodyPr lIns="0" tIns="0" rIns="0" bIns="0" rtlCol="0" anchor="t">
              <a:spAutoFit/>
            </a:bodyPr>
            <a:lstStyle/>
            <a:p>
              <a:pPr marL="0" lvl="0" indent="0" algn="ctr">
                <a:lnSpc>
                  <a:spcPts val="6360"/>
                </a:lnSpc>
                <a:spcBef>
                  <a:spcPct val="0"/>
                </a:spcBef>
              </a:pPr>
              <a:r>
                <a:rPr lang="en-US" sz="5300">
                  <a:solidFill>
                    <a:srgbClr val="503D36"/>
                  </a:solidFill>
                  <a:latin typeface="Anton"/>
                </a:rPr>
                <a:t>HARP OKULLARI İÇİN PUAN TÜRÜ</a:t>
              </a:r>
            </a:p>
          </p:txBody>
        </p:sp>
      </p:grpSp>
      <p:grpSp>
        <p:nvGrpSpPr>
          <p:cNvPr id="96" name="Group 96"/>
          <p:cNvGrpSpPr/>
          <p:nvPr/>
        </p:nvGrpSpPr>
        <p:grpSpPr>
          <a:xfrm>
            <a:off x="3281160" y="3786441"/>
            <a:ext cx="5658469" cy="2087300"/>
            <a:chOff x="0" y="0"/>
            <a:chExt cx="1594297" cy="588105"/>
          </a:xfrm>
        </p:grpSpPr>
        <p:sp>
          <p:nvSpPr>
            <p:cNvPr id="97" name="Freeform 97"/>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98" name="TextBox 98"/>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99" name="Group 99"/>
          <p:cNvGrpSpPr/>
          <p:nvPr/>
        </p:nvGrpSpPr>
        <p:grpSpPr>
          <a:xfrm>
            <a:off x="2488582" y="3357897"/>
            <a:ext cx="1472194" cy="1472194"/>
            <a:chOff x="0" y="0"/>
            <a:chExt cx="812800" cy="812800"/>
          </a:xfrm>
        </p:grpSpPr>
        <p:sp>
          <p:nvSpPr>
            <p:cNvPr id="100" name="Freeform 10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01" name="TextBox 101"/>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01</a:t>
              </a:r>
            </a:p>
          </p:txBody>
        </p:sp>
      </p:grpSp>
      <p:sp>
        <p:nvSpPr>
          <p:cNvPr id="102" name="TextBox 102"/>
          <p:cNvSpPr txBox="1"/>
          <p:nvPr/>
        </p:nvSpPr>
        <p:spPr>
          <a:xfrm>
            <a:off x="4272215" y="4494183"/>
            <a:ext cx="4592825" cy="1049842"/>
          </a:xfrm>
          <a:prstGeom prst="rect">
            <a:avLst/>
          </a:prstGeom>
        </p:spPr>
        <p:txBody>
          <a:bodyPr lIns="0" tIns="0" rIns="0" bIns="0" rtlCol="0" anchor="t">
            <a:spAutoFit/>
          </a:bodyPr>
          <a:lstStyle/>
          <a:p>
            <a:pPr marL="493737" lvl="1" indent="-246868">
              <a:lnSpc>
                <a:spcPts val="2652"/>
              </a:lnSpc>
              <a:buFont typeface="Arial"/>
              <a:buChar char="•"/>
            </a:pPr>
            <a:r>
              <a:rPr lang="en-US" sz="2286">
                <a:solidFill>
                  <a:srgbClr val="503D36"/>
                </a:solidFill>
                <a:latin typeface="Ambitions"/>
              </a:rPr>
              <a:t>Sayısal Puan Türü</a:t>
            </a:r>
          </a:p>
          <a:p>
            <a:pPr marL="493737" lvl="1" indent="-246868">
              <a:lnSpc>
                <a:spcPts val="2652"/>
              </a:lnSpc>
              <a:buFont typeface="Arial"/>
              <a:buChar char="•"/>
            </a:pPr>
            <a:r>
              <a:rPr lang="en-US" sz="2286">
                <a:solidFill>
                  <a:srgbClr val="503D36"/>
                </a:solidFill>
                <a:latin typeface="Ambitions"/>
              </a:rPr>
              <a:t>Eşit Ağırlık Puan Türü</a:t>
            </a:r>
          </a:p>
          <a:p>
            <a:pPr marL="493737" lvl="1" indent="-246868">
              <a:lnSpc>
                <a:spcPts val="2652"/>
              </a:lnSpc>
              <a:buFont typeface="Arial"/>
              <a:buChar char="•"/>
            </a:pPr>
            <a:r>
              <a:rPr lang="en-US" sz="2286">
                <a:solidFill>
                  <a:srgbClr val="503D36"/>
                </a:solidFill>
                <a:latin typeface="Ambitions"/>
              </a:rPr>
              <a:t>Sözel Puan Türü</a:t>
            </a:r>
          </a:p>
        </p:txBody>
      </p:sp>
      <p:grpSp>
        <p:nvGrpSpPr>
          <p:cNvPr id="103" name="Group 103"/>
          <p:cNvGrpSpPr/>
          <p:nvPr/>
        </p:nvGrpSpPr>
        <p:grpSpPr>
          <a:xfrm>
            <a:off x="9848118" y="3783673"/>
            <a:ext cx="5658469" cy="2087300"/>
            <a:chOff x="0" y="0"/>
            <a:chExt cx="1594297" cy="588105"/>
          </a:xfrm>
        </p:grpSpPr>
        <p:sp>
          <p:nvSpPr>
            <p:cNvPr id="104" name="Freeform 104"/>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105" name="TextBox 105"/>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106" name="Group 106"/>
          <p:cNvGrpSpPr/>
          <p:nvPr/>
        </p:nvGrpSpPr>
        <p:grpSpPr>
          <a:xfrm>
            <a:off x="9055540" y="3355129"/>
            <a:ext cx="1472194" cy="1472194"/>
            <a:chOff x="0" y="0"/>
            <a:chExt cx="812800" cy="812800"/>
          </a:xfrm>
        </p:grpSpPr>
        <p:sp>
          <p:nvSpPr>
            <p:cNvPr id="107" name="Freeform 10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08" name="TextBox 108"/>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02</a:t>
              </a:r>
            </a:p>
          </p:txBody>
        </p:sp>
      </p:grpSp>
      <p:grpSp>
        <p:nvGrpSpPr>
          <p:cNvPr id="109" name="Group 109"/>
          <p:cNvGrpSpPr/>
          <p:nvPr/>
        </p:nvGrpSpPr>
        <p:grpSpPr>
          <a:xfrm>
            <a:off x="3281160" y="6530115"/>
            <a:ext cx="5658469" cy="2087300"/>
            <a:chOff x="0" y="0"/>
            <a:chExt cx="1594297" cy="588105"/>
          </a:xfrm>
        </p:grpSpPr>
        <p:sp>
          <p:nvSpPr>
            <p:cNvPr id="110" name="Freeform 110"/>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111" name="TextBox 111"/>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112" name="Group 112"/>
          <p:cNvGrpSpPr/>
          <p:nvPr/>
        </p:nvGrpSpPr>
        <p:grpSpPr>
          <a:xfrm>
            <a:off x="2488582" y="6101571"/>
            <a:ext cx="1472194" cy="1472194"/>
            <a:chOff x="0" y="0"/>
            <a:chExt cx="812800" cy="812800"/>
          </a:xfrm>
        </p:grpSpPr>
        <p:sp>
          <p:nvSpPr>
            <p:cNvPr id="113" name="Freeform 1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14" name="TextBox 114"/>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03</a:t>
              </a:r>
            </a:p>
          </p:txBody>
        </p:sp>
      </p:grpSp>
      <p:grpSp>
        <p:nvGrpSpPr>
          <p:cNvPr id="115" name="Group 115"/>
          <p:cNvGrpSpPr/>
          <p:nvPr/>
        </p:nvGrpSpPr>
        <p:grpSpPr>
          <a:xfrm>
            <a:off x="9848118" y="6530115"/>
            <a:ext cx="5658469" cy="2087300"/>
            <a:chOff x="0" y="0"/>
            <a:chExt cx="1594297" cy="588105"/>
          </a:xfrm>
        </p:grpSpPr>
        <p:sp>
          <p:nvSpPr>
            <p:cNvPr id="116" name="Freeform 116"/>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117" name="TextBox 117"/>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118" name="Group 118"/>
          <p:cNvGrpSpPr/>
          <p:nvPr/>
        </p:nvGrpSpPr>
        <p:grpSpPr>
          <a:xfrm>
            <a:off x="9055540" y="6101571"/>
            <a:ext cx="1472194" cy="1472194"/>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20" name="TextBox 120"/>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04</a:t>
              </a:r>
            </a:p>
          </p:txBody>
        </p:sp>
      </p:grpSp>
      <p:sp>
        <p:nvSpPr>
          <p:cNvPr id="121" name="Freeform 121"/>
          <p:cNvSpPr/>
          <p:nvPr/>
        </p:nvSpPr>
        <p:spPr>
          <a:xfrm flipH="1">
            <a:off x="13473674" y="1585615"/>
            <a:ext cx="1850472" cy="1769514"/>
          </a:xfrm>
          <a:custGeom>
            <a:avLst/>
            <a:gdLst/>
            <a:ahLst/>
            <a:cxnLst/>
            <a:rect l="l" t="t" r="r" b="b"/>
            <a:pathLst>
              <a:path w="1850472" h="1769514">
                <a:moveTo>
                  <a:pt x="1850473" y="0"/>
                </a:moveTo>
                <a:lnTo>
                  <a:pt x="0" y="0"/>
                </a:lnTo>
                <a:lnTo>
                  <a:pt x="0" y="1769514"/>
                </a:lnTo>
                <a:lnTo>
                  <a:pt x="1850473" y="1769514"/>
                </a:lnTo>
                <a:lnTo>
                  <a:pt x="1850473" y="0"/>
                </a:lnTo>
                <a:close/>
              </a:path>
            </a:pathLst>
          </a:custGeom>
          <a:blipFill>
            <a:blip r:embed="rId6"/>
            <a:stretch>
              <a:fillRect/>
            </a:stretch>
          </a:blipFill>
        </p:spPr>
      </p:sp>
      <p:sp>
        <p:nvSpPr>
          <p:cNvPr id="122" name="TextBox 122"/>
          <p:cNvSpPr txBox="1"/>
          <p:nvPr/>
        </p:nvSpPr>
        <p:spPr>
          <a:xfrm>
            <a:off x="3813982" y="7386192"/>
            <a:ext cx="4592825" cy="716467"/>
          </a:xfrm>
          <a:prstGeom prst="rect">
            <a:avLst/>
          </a:prstGeom>
        </p:spPr>
        <p:txBody>
          <a:bodyPr lIns="0" tIns="0" rIns="0" bIns="0" rtlCol="0" anchor="t">
            <a:spAutoFit/>
          </a:bodyPr>
          <a:lstStyle/>
          <a:p>
            <a:pPr marL="0" lvl="0" indent="0" algn="ctr">
              <a:lnSpc>
                <a:spcPts val="2652"/>
              </a:lnSpc>
            </a:pPr>
            <a:r>
              <a:rPr lang="en-US" sz="2286">
                <a:solidFill>
                  <a:srgbClr val="503D36"/>
                </a:solidFill>
                <a:latin typeface="Ambitions"/>
              </a:rPr>
              <a:t>Deniz Harp Okuluna Sadece Sayısal Puan Türü İle Öğrenci Alınacaktır.</a:t>
            </a:r>
          </a:p>
        </p:txBody>
      </p:sp>
      <p:sp>
        <p:nvSpPr>
          <p:cNvPr id="123" name="TextBox 123"/>
          <p:cNvSpPr txBox="1"/>
          <p:nvPr/>
        </p:nvSpPr>
        <p:spPr>
          <a:xfrm>
            <a:off x="10380940" y="7386192"/>
            <a:ext cx="4592825" cy="716467"/>
          </a:xfrm>
          <a:prstGeom prst="rect">
            <a:avLst/>
          </a:prstGeom>
        </p:spPr>
        <p:txBody>
          <a:bodyPr lIns="0" tIns="0" rIns="0" bIns="0" rtlCol="0" anchor="t">
            <a:spAutoFit/>
          </a:bodyPr>
          <a:lstStyle/>
          <a:p>
            <a:pPr marL="0" lvl="0" indent="0" algn="ctr">
              <a:lnSpc>
                <a:spcPts val="2652"/>
              </a:lnSpc>
            </a:pPr>
            <a:r>
              <a:rPr lang="en-US" sz="2286">
                <a:solidFill>
                  <a:srgbClr val="503D36"/>
                </a:solidFill>
                <a:latin typeface="Ambitions"/>
              </a:rPr>
              <a:t>Astsubay MYO Sadece Genel Puan Türü ile Öğrenci Alımı Yapılacaktır.</a:t>
            </a:r>
          </a:p>
        </p:txBody>
      </p:sp>
      <p:sp>
        <p:nvSpPr>
          <p:cNvPr id="124" name="Freeform 124"/>
          <p:cNvSpPr/>
          <p:nvPr/>
        </p:nvSpPr>
        <p:spPr>
          <a:xfrm rot="-3955797" flipH="1" flipV="1">
            <a:off x="14751050" y="8102974"/>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7"/>
            <a:stretch>
              <a:fillRect t="-62571" r="-193516" b="-197067"/>
            </a:stretch>
          </a:blipFill>
        </p:spPr>
      </p:sp>
      <p:sp>
        <p:nvSpPr>
          <p:cNvPr id="125" name="Freeform 125"/>
          <p:cNvSpPr/>
          <p:nvPr/>
        </p:nvSpPr>
        <p:spPr>
          <a:xfrm rot="-3955797" flipH="1" flipV="1">
            <a:off x="14793902" y="5350996"/>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7"/>
            <a:stretch>
              <a:fillRect t="-62571" r="-193516" b="-197067"/>
            </a:stretch>
          </a:blipFill>
        </p:spPr>
      </p:sp>
      <p:sp>
        <p:nvSpPr>
          <p:cNvPr id="126" name="Freeform 126"/>
          <p:cNvSpPr/>
          <p:nvPr/>
        </p:nvSpPr>
        <p:spPr>
          <a:xfrm rot="-3955797" flipH="1" flipV="1">
            <a:off x="8177136" y="8085105"/>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7"/>
            <a:stretch>
              <a:fillRect t="-62571" r="-193516" b="-197067"/>
            </a:stretch>
          </a:blipFill>
        </p:spPr>
      </p:sp>
      <p:sp>
        <p:nvSpPr>
          <p:cNvPr id="127" name="Freeform 127"/>
          <p:cNvSpPr/>
          <p:nvPr/>
        </p:nvSpPr>
        <p:spPr>
          <a:xfrm rot="-3955797" flipH="1" flipV="1">
            <a:off x="8177136" y="5433847"/>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7"/>
            <a:stretch>
              <a:fillRect t="-62571" r="-193516" b="-197067"/>
            </a:stretch>
          </a:blipFill>
        </p:spPr>
      </p:sp>
      <p:sp>
        <p:nvSpPr>
          <p:cNvPr id="128" name="Freeform 128"/>
          <p:cNvSpPr/>
          <p:nvPr/>
        </p:nvSpPr>
        <p:spPr>
          <a:xfrm>
            <a:off x="2617312" y="237090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8">
              <a:extLst>
                <a:ext uri="{96DAC541-7B7A-43D3-8B79-37D633B846F1}">
                  <asvg:svgBlip xmlns:asvg="http://schemas.microsoft.com/office/drawing/2016/SVG/main" xmlns="" r:embed="rId9"/>
                </a:ext>
              </a:extLst>
            </a:blip>
            <a:stretch>
              <a:fillRect t="-112263"/>
            </a:stretch>
          </a:blipFill>
        </p:spPr>
      </p:sp>
      <p:sp>
        <p:nvSpPr>
          <p:cNvPr id="129" name="Freeform 129"/>
          <p:cNvSpPr/>
          <p:nvPr/>
        </p:nvSpPr>
        <p:spPr>
          <a:xfrm rot="-2035095">
            <a:off x="2333785" y="7841177"/>
            <a:ext cx="1040683" cy="900405"/>
          </a:xfrm>
          <a:custGeom>
            <a:avLst/>
            <a:gdLst/>
            <a:ahLst/>
            <a:cxnLst/>
            <a:rect l="l" t="t" r="r" b="b"/>
            <a:pathLst>
              <a:path w="1040683" h="900405">
                <a:moveTo>
                  <a:pt x="0" y="0"/>
                </a:moveTo>
                <a:lnTo>
                  <a:pt x="1040683" y="0"/>
                </a:lnTo>
                <a:lnTo>
                  <a:pt x="1040683" y="900405"/>
                </a:lnTo>
                <a:lnTo>
                  <a:pt x="0" y="900405"/>
                </a:lnTo>
                <a:lnTo>
                  <a:pt x="0" y="0"/>
                </a:lnTo>
                <a:close/>
              </a:path>
            </a:pathLst>
          </a:custGeom>
          <a:blipFill>
            <a:blip r:embed="rId10">
              <a:extLst>
                <a:ext uri="{96DAC541-7B7A-43D3-8B79-37D633B846F1}">
                  <asvg:svgBlip xmlns:asvg="http://schemas.microsoft.com/office/drawing/2016/SVG/main" xmlns="" r:embed="rId11"/>
                </a:ext>
              </a:extLst>
            </a:blip>
            <a:stretch>
              <a:fillRect r="-58022" b="-75336"/>
            </a:stretch>
          </a:blipFill>
        </p:spPr>
      </p:sp>
      <p:sp>
        <p:nvSpPr>
          <p:cNvPr id="130" name="TextBox 130"/>
          <p:cNvSpPr txBox="1"/>
          <p:nvPr/>
        </p:nvSpPr>
        <p:spPr>
          <a:xfrm>
            <a:off x="3725533" y="3851939"/>
            <a:ext cx="4196072" cy="576789"/>
          </a:xfrm>
          <a:prstGeom prst="rect">
            <a:avLst/>
          </a:prstGeom>
        </p:spPr>
        <p:txBody>
          <a:bodyPr lIns="0" tIns="0" rIns="0" bIns="0" rtlCol="0" anchor="t">
            <a:spAutoFit/>
          </a:bodyPr>
          <a:lstStyle/>
          <a:p>
            <a:pPr marL="0" lvl="0" indent="0" algn="ctr">
              <a:lnSpc>
                <a:spcPts val="4291"/>
              </a:lnSpc>
              <a:spcBef>
                <a:spcPct val="0"/>
              </a:spcBef>
            </a:pPr>
            <a:r>
              <a:rPr lang="en-US" sz="2861">
                <a:solidFill>
                  <a:srgbClr val="503D36"/>
                </a:solidFill>
                <a:latin typeface="Ambitions"/>
              </a:rPr>
              <a:t>Kara Harp Okulu</a:t>
            </a:r>
          </a:p>
        </p:txBody>
      </p:sp>
      <p:grpSp>
        <p:nvGrpSpPr>
          <p:cNvPr id="131" name="Group 131"/>
          <p:cNvGrpSpPr/>
          <p:nvPr/>
        </p:nvGrpSpPr>
        <p:grpSpPr>
          <a:xfrm>
            <a:off x="594866" y="1690137"/>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41" name="TextBox 141"/>
          <p:cNvSpPr txBox="1"/>
          <p:nvPr/>
        </p:nvSpPr>
        <p:spPr>
          <a:xfrm>
            <a:off x="10579316" y="3966864"/>
            <a:ext cx="4196072" cy="576789"/>
          </a:xfrm>
          <a:prstGeom prst="rect">
            <a:avLst/>
          </a:prstGeom>
        </p:spPr>
        <p:txBody>
          <a:bodyPr lIns="0" tIns="0" rIns="0" bIns="0" rtlCol="0" anchor="t">
            <a:spAutoFit/>
          </a:bodyPr>
          <a:lstStyle/>
          <a:p>
            <a:pPr marL="0" lvl="0" indent="0" algn="ctr">
              <a:lnSpc>
                <a:spcPts val="4291"/>
              </a:lnSpc>
              <a:spcBef>
                <a:spcPct val="0"/>
              </a:spcBef>
            </a:pPr>
            <a:r>
              <a:rPr lang="en-US" sz="2861">
                <a:solidFill>
                  <a:srgbClr val="503D36"/>
                </a:solidFill>
                <a:latin typeface="Ambitions"/>
              </a:rPr>
              <a:t>Hava Harp Okulu</a:t>
            </a:r>
          </a:p>
        </p:txBody>
      </p:sp>
      <p:sp>
        <p:nvSpPr>
          <p:cNvPr id="142" name="TextBox 142"/>
          <p:cNvSpPr txBox="1"/>
          <p:nvPr/>
        </p:nvSpPr>
        <p:spPr>
          <a:xfrm>
            <a:off x="10380940" y="4639751"/>
            <a:ext cx="4592825" cy="716467"/>
          </a:xfrm>
          <a:prstGeom prst="rect">
            <a:avLst/>
          </a:prstGeom>
        </p:spPr>
        <p:txBody>
          <a:bodyPr lIns="0" tIns="0" rIns="0" bIns="0" rtlCol="0" anchor="t">
            <a:spAutoFit/>
          </a:bodyPr>
          <a:lstStyle/>
          <a:p>
            <a:pPr marL="0" lvl="0" indent="0" algn="ctr">
              <a:lnSpc>
                <a:spcPts val="2652"/>
              </a:lnSpc>
            </a:pPr>
            <a:r>
              <a:rPr lang="en-US" sz="2286">
                <a:solidFill>
                  <a:srgbClr val="503D36"/>
                </a:solidFill>
                <a:latin typeface="Ambitions"/>
              </a:rPr>
              <a:t>Hava Harp Okuluna Sadece Sayısal Puan Türü İle Öğrenci Alınacaktır.</a:t>
            </a:r>
          </a:p>
        </p:txBody>
      </p:sp>
      <p:sp>
        <p:nvSpPr>
          <p:cNvPr id="143" name="TextBox 143"/>
          <p:cNvSpPr txBox="1"/>
          <p:nvPr/>
        </p:nvSpPr>
        <p:spPr>
          <a:xfrm>
            <a:off x="4012359" y="6713305"/>
            <a:ext cx="4196072" cy="576789"/>
          </a:xfrm>
          <a:prstGeom prst="rect">
            <a:avLst/>
          </a:prstGeom>
        </p:spPr>
        <p:txBody>
          <a:bodyPr lIns="0" tIns="0" rIns="0" bIns="0" rtlCol="0" anchor="t">
            <a:spAutoFit/>
          </a:bodyPr>
          <a:lstStyle/>
          <a:p>
            <a:pPr marL="0" lvl="0" indent="0" algn="ctr">
              <a:lnSpc>
                <a:spcPts val="4291"/>
              </a:lnSpc>
              <a:spcBef>
                <a:spcPct val="0"/>
              </a:spcBef>
            </a:pPr>
            <a:r>
              <a:rPr lang="en-US" sz="2861">
                <a:solidFill>
                  <a:srgbClr val="503D36"/>
                </a:solidFill>
                <a:latin typeface="Ambitions"/>
              </a:rPr>
              <a:t>Deniz Harp Okulu</a:t>
            </a:r>
          </a:p>
        </p:txBody>
      </p:sp>
      <p:sp>
        <p:nvSpPr>
          <p:cNvPr id="144" name="TextBox 144"/>
          <p:cNvSpPr txBox="1"/>
          <p:nvPr/>
        </p:nvSpPr>
        <p:spPr>
          <a:xfrm>
            <a:off x="10579316" y="6713305"/>
            <a:ext cx="4196072" cy="576789"/>
          </a:xfrm>
          <a:prstGeom prst="rect">
            <a:avLst/>
          </a:prstGeom>
        </p:spPr>
        <p:txBody>
          <a:bodyPr lIns="0" tIns="0" rIns="0" bIns="0" rtlCol="0" anchor="t">
            <a:spAutoFit/>
          </a:bodyPr>
          <a:lstStyle/>
          <a:p>
            <a:pPr marL="0" lvl="0" indent="0" algn="ctr">
              <a:lnSpc>
                <a:spcPts val="4291"/>
              </a:lnSpc>
              <a:spcBef>
                <a:spcPct val="0"/>
              </a:spcBef>
            </a:pPr>
            <a:r>
              <a:rPr lang="en-US" sz="2861">
                <a:solidFill>
                  <a:srgbClr val="503D36"/>
                </a:solidFill>
                <a:latin typeface="Ambitions"/>
              </a:rPr>
              <a:t>Astsubay MYO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anim calcmode="lin" valueType="num">
                                      <p:cBhvr>
                                        <p:cTn id="15" dur="1000" fill="hold"/>
                                        <p:tgtEl>
                                          <p:spTgt spid="99"/>
                                        </p:tgtEl>
                                        <p:attrNameLst>
                                          <p:attrName>ppt_x</p:attrName>
                                        </p:attrNameLst>
                                      </p:cBhvr>
                                      <p:tavLst>
                                        <p:tav tm="0">
                                          <p:val>
                                            <p:strVal val="#ppt_x"/>
                                          </p:val>
                                        </p:tav>
                                        <p:tav tm="100000">
                                          <p:val>
                                            <p:strVal val="#ppt_x"/>
                                          </p:val>
                                        </p:tav>
                                      </p:tavLst>
                                    </p:anim>
                                    <p:anim calcmode="lin" valueType="num">
                                      <p:cBhvr>
                                        <p:cTn id="16" dur="1000" fill="hold"/>
                                        <p:tgtEl>
                                          <p:spTgt spid="9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1000"/>
                                        <p:tgtEl>
                                          <p:spTgt spid="102"/>
                                        </p:tgtEl>
                                      </p:cBhvr>
                                    </p:animEffect>
                                    <p:anim calcmode="lin" valueType="num">
                                      <p:cBhvr>
                                        <p:cTn id="20" dur="1000" fill="hold"/>
                                        <p:tgtEl>
                                          <p:spTgt spid="102"/>
                                        </p:tgtEl>
                                        <p:attrNameLst>
                                          <p:attrName>ppt_x</p:attrName>
                                        </p:attrNameLst>
                                      </p:cBhvr>
                                      <p:tavLst>
                                        <p:tav tm="0">
                                          <p:val>
                                            <p:strVal val="#ppt_x"/>
                                          </p:val>
                                        </p:tav>
                                        <p:tav tm="100000">
                                          <p:val>
                                            <p:strVal val="#ppt_x"/>
                                          </p:val>
                                        </p:tav>
                                      </p:tavLst>
                                    </p:anim>
                                    <p:anim calcmode="lin" valueType="num">
                                      <p:cBhvr>
                                        <p:cTn id="21" dur="1000" fill="hold"/>
                                        <p:tgtEl>
                                          <p:spTgt spid="10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1000"/>
                                        <p:tgtEl>
                                          <p:spTgt spid="130"/>
                                        </p:tgtEl>
                                      </p:cBhvr>
                                    </p:animEffect>
                                    <p:anim calcmode="lin" valueType="num">
                                      <p:cBhvr>
                                        <p:cTn id="25" dur="1000" fill="hold"/>
                                        <p:tgtEl>
                                          <p:spTgt spid="130"/>
                                        </p:tgtEl>
                                        <p:attrNameLst>
                                          <p:attrName>ppt_x</p:attrName>
                                        </p:attrNameLst>
                                      </p:cBhvr>
                                      <p:tavLst>
                                        <p:tav tm="0">
                                          <p:val>
                                            <p:strVal val="#ppt_x"/>
                                          </p:val>
                                        </p:tav>
                                        <p:tav tm="100000">
                                          <p:val>
                                            <p:strVal val="#ppt_x"/>
                                          </p:val>
                                        </p:tav>
                                      </p:tavLst>
                                    </p:anim>
                                    <p:anim calcmode="lin" valueType="num">
                                      <p:cBhvr>
                                        <p:cTn id="26" dur="1000" fill="hold"/>
                                        <p:tgtEl>
                                          <p:spTgt spid="13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fade">
                                      <p:cBhvr>
                                        <p:cTn id="36" dur="1000"/>
                                        <p:tgtEl>
                                          <p:spTgt spid="106"/>
                                        </p:tgtEl>
                                      </p:cBhvr>
                                    </p:animEffect>
                                    <p:anim calcmode="lin" valueType="num">
                                      <p:cBhvr>
                                        <p:cTn id="37" dur="1000" fill="hold"/>
                                        <p:tgtEl>
                                          <p:spTgt spid="106"/>
                                        </p:tgtEl>
                                        <p:attrNameLst>
                                          <p:attrName>ppt_x</p:attrName>
                                        </p:attrNameLst>
                                      </p:cBhvr>
                                      <p:tavLst>
                                        <p:tav tm="0">
                                          <p:val>
                                            <p:strVal val="#ppt_x"/>
                                          </p:val>
                                        </p:tav>
                                        <p:tav tm="100000">
                                          <p:val>
                                            <p:strVal val="#ppt_x"/>
                                          </p:val>
                                        </p:tav>
                                      </p:tavLst>
                                    </p:anim>
                                    <p:anim calcmode="lin" valueType="num">
                                      <p:cBhvr>
                                        <p:cTn id="38" dur="1000" fill="hold"/>
                                        <p:tgtEl>
                                          <p:spTgt spid="10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1"/>
                                        </p:tgtEl>
                                        <p:attrNameLst>
                                          <p:attrName>style.visibility</p:attrName>
                                        </p:attrNameLst>
                                      </p:cBhvr>
                                      <p:to>
                                        <p:strVal val="visible"/>
                                      </p:to>
                                    </p:set>
                                    <p:animEffect transition="in" filter="fade">
                                      <p:cBhvr>
                                        <p:cTn id="41" dur="1000"/>
                                        <p:tgtEl>
                                          <p:spTgt spid="141"/>
                                        </p:tgtEl>
                                      </p:cBhvr>
                                    </p:animEffect>
                                    <p:anim calcmode="lin" valueType="num">
                                      <p:cBhvr>
                                        <p:cTn id="42" dur="1000" fill="hold"/>
                                        <p:tgtEl>
                                          <p:spTgt spid="141"/>
                                        </p:tgtEl>
                                        <p:attrNameLst>
                                          <p:attrName>ppt_x</p:attrName>
                                        </p:attrNameLst>
                                      </p:cBhvr>
                                      <p:tavLst>
                                        <p:tav tm="0">
                                          <p:val>
                                            <p:strVal val="#ppt_x"/>
                                          </p:val>
                                        </p:tav>
                                        <p:tav tm="100000">
                                          <p:val>
                                            <p:strVal val="#ppt_x"/>
                                          </p:val>
                                        </p:tav>
                                      </p:tavLst>
                                    </p:anim>
                                    <p:anim calcmode="lin" valueType="num">
                                      <p:cBhvr>
                                        <p:cTn id="43" dur="1000" fill="hold"/>
                                        <p:tgtEl>
                                          <p:spTgt spid="14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2"/>
                                        </p:tgtEl>
                                        <p:attrNameLst>
                                          <p:attrName>style.visibility</p:attrName>
                                        </p:attrNameLst>
                                      </p:cBhvr>
                                      <p:to>
                                        <p:strVal val="visible"/>
                                      </p:to>
                                    </p:set>
                                    <p:animEffect transition="in" filter="fade">
                                      <p:cBhvr>
                                        <p:cTn id="46" dur="1000"/>
                                        <p:tgtEl>
                                          <p:spTgt spid="142"/>
                                        </p:tgtEl>
                                      </p:cBhvr>
                                    </p:animEffect>
                                    <p:anim calcmode="lin" valueType="num">
                                      <p:cBhvr>
                                        <p:cTn id="47" dur="1000" fill="hold"/>
                                        <p:tgtEl>
                                          <p:spTgt spid="142"/>
                                        </p:tgtEl>
                                        <p:attrNameLst>
                                          <p:attrName>ppt_x</p:attrName>
                                        </p:attrNameLst>
                                      </p:cBhvr>
                                      <p:tavLst>
                                        <p:tav tm="0">
                                          <p:val>
                                            <p:strVal val="#ppt_x"/>
                                          </p:val>
                                        </p:tav>
                                        <p:tav tm="100000">
                                          <p:val>
                                            <p:strVal val="#ppt_x"/>
                                          </p:val>
                                        </p:tav>
                                      </p:tavLst>
                                    </p:anim>
                                    <p:anim calcmode="lin" valueType="num">
                                      <p:cBhvr>
                                        <p:cTn id="48" dur="1000" fill="hold"/>
                                        <p:tgtEl>
                                          <p:spTgt spid="14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1000"/>
                                        <p:tgtEl>
                                          <p:spTgt spid="103"/>
                                        </p:tgtEl>
                                      </p:cBhvr>
                                    </p:animEffect>
                                    <p:anim calcmode="lin" valueType="num">
                                      <p:cBhvr>
                                        <p:cTn id="52" dur="1000" fill="hold"/>
                                        <p:tgtEl>
                                          <p:spTgt spid="103"/>
                                        </p:tgtEl>
                                        <p:attrNameLst>
                                          <p:attrName>ppt_x</p:attrName>
                                        </p:attrNameLst>
                                      </p:cBhvr>
                                      <p:tavLst>
                                        <p:tav tm="0">
                                          <p:val>
                                            <p:strVal val="#ppt_x"/>
                                          </p:val>
                                        </p:tav>
                                        <p:tav tm="100000">
                                          <p:val>
                                            <p:strVal val="#ppt_x"/>
                                          </p:val>
                                        </p:tav>
                                      </p:tavLst>
                                    </p:anim>
                                    <p:anim calcmode="lin" valueType="num">
                                      <p:cBhvr>
                                        <p:cTn id="53"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fade">
                                      <p:cBhvr>
                                        <p:cTn id="58" dur="1000"/>
                                        <p:tgtEl>
                                          <p:spTgt spid="112"/>
                                        </p:tgtEl>
                                      </p:cBhvr>
                                    </p:animEffect>
                                    <p:anim calcmode="lin" valueType="num">
                                      <p:cBhvr>
                                        <p:cTn id="59" dur="1000" fill="hold"/>
                                        <p:tgtEl>
                                          <p:spTgt spid="112"/>
                                        </p:tgtEl>
                                        <p:attrNameLst>
                                          <p:attrName>ppt_x</p:attrName>
                                        </p:attrNameLst>
                                      </p:cBhvr>
                                      <p:tavLst>
                                        <p:tav tm="0">
                                          <p:val>
                                            <p:strVal val="#ppt_x"/>
                                          </p:val>
                                        </p:tav>
                                        <p:tav tm="100000">
                                          <p:val>
                                            <p:strVal val="#ppt_x"/>
                                          </p:val>
                                        </p:tav>
                                      </p:tavLst>
                                    </p:anim>
                                    <p:anim calcmode="lin" valueType="num">
                                      <p:cBhvr>
                                        <p:cTn id="60" dur="1000" fill="hold"/>
                                        <p:tgtEl>
                                          <p:spTgt spid="1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fade">
                                      <p:cBhvr>
                                        <p:cTn id="63" dur="1000"/>
                                        <p:tgtEl>
                                          <p:spTgt spid="143"/>
                                        </p:tgtEl>
                                      </p:cBhvr>
                                    </p:animEffect>
                                    <p:anim calcmode="lin" valueType="num">
                                      <p:cBhvr>
                                        <p:cTn id="64" dur="1000" fill="hold"/>
                                        <p:tgtEl>
                                          <p:spTgt spid="143"/>
                                        </p:tgtEl>
                                        <p:attrNameLst>
                                          <p:attrName>ppt_x</p:attrName>
                                        </p:attrNameLst>
                                      </p:cBhvr>
                                      <p:tavLst>
                                        <p:tav tm="0">
                                          <p:val>
                                            <p:strVal val="#ppt_x"/>
                                          </p:val>
                                        </p:tav>
                                        <p:tav tm="100000">
                                          <p:val>
                                            <p:strVal val="#ppt_x"/>
                                          </p:val>
                                        </p:tav>
                                      </p:tavLst>
                                    </p:anim>
                                    <p:anim calcmode="lin" valueType="num">
                                      <p:cBhvr>
                                        <p:cTn id="65" dur="1000" fill="hold"/>
                                        <p:tgtEl>
                                          <p:spTgt spid="14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fade">
                                      <p:cBhvr>
                                        <p:cTn id="68" dur="1000"/>
                                        <p:tgtEl>
                                          <p:spTgt spid="122"/>
                                        </p:tgtEl>
                                      </p:cBhvr>
                                    </p:animEffect>
                                    <p:anim calcmode="lin" valueType="num">
                                      <p:cBhvr>
                                        <p:cTn id="69" dur="1000" fill="hold"/>
                                        <p:tgtEl>
                                          <p:spTgt spid="122"/>
                                        </p:tgtEl>
                                        <p:attrNameLst>
                                          <p:attrName>ppt_x</p:attrName>
                                        </p:attrNameLst>
                                      </p:cBhvr>
                                      <p:tavLst>
                                        <p:tav tm="0">
                                          <p:val>
                                            <p:strVal val="#ppt_x"/>
                                          </p:val>
                                        </p:tav>
                                        <p:tav tm="100000">
                                          <p:val>
                                            <p:strVal val="#ppt_x"/>
                                          </p:val>
                                        </p:tav>
                                      </p:tavLst>
                                    </p:anim>
                                    <p:anim calcmode="lin" valueType="num">
                                      <p:cBhvr>
                                        <p:cTn id="70" dur="1000" fill="hold"/>
                                        <p:tgtEl>
                                          <p:spTgt spid="12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fade">
                                      <p:cBhvr>
                                        <p:cTn id="73" dur="1000"/>
                                        <p:tgtEl>
                                          <p:spTgt spid="109"/>
                                        </p:tgtEl>
                                      </p:cBhvr>
                                    </p:animEffect>
                                    <p:anim calcmode="lin" valueType="num">
                                      <p:cBhvr>
                                        <p:cTn id="74" dur="1000" fill="hold"/>
                                        <p:tgtEl>
                                          <p:spTgt spid="109"/>
                                        </p:tgtEl>
                                        <p:attrNameLst>
                                          <p:attrName>ppt_x</p:attrName>
                                        </p:attrNameLst>
                                      </p:cBhvr>
                                      <p:tavLst>
                                        <p:tav tm="0">
                                          <p:val>
                                            <p:strVal val="#ppt_x"/>
                                          </p:val>
                                        </p:tav>
                                        <p:tav tm="100000">
                                          <p:val>
                                            <p:strVal val="#ppt_x"/>
                                          </p:val>
                                        </p:tav>
                                      </p:tavLst>
                                    </p:anim>
                                    <p:anim calcmode="lin" valueType="num">
                                      <p:cBhvr>
                                        <p:cTn id="75"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fade">
                                      <p:cBhvr>
                                        <p:cTn id="80" dur="1000"/>
                                        <p:tgtEl>
                                          <p:spTgt spid="118"/>
                                        </p:tgtEl>
                                      </p:cBhvr>
                                    </p:animEffect>
                                    <p:anim calcmode="lin" valueType="num">
                                      <p:cBhvr>
                                        <p:cTn id="81" dur="1000" fill="hold"/>
                                        <p:tgtEl>
                                          <p:spTgt spid="118"/>
                                        </p:tgtEl>
                                        <p:attrNameLst>
                                          <p:attrName>ppt_x</p:attrName>
                                        </p:attrNameLst>
                                      </p:cBhvr>
                                      <p:tavLst>
                                        <p:tav tm="0">
                                          <p:val>
                                            <p:strVal val="#ppt_x"/>
                                          </p:val>
                                        </p:tav>
                                        <p:tav tm="100000">
                                          <p:val>
                                            <p:strVal val="#ppt_x"/>
                                          </p:val>
                                        </p:tav>
                                      </p:tavLst>
                                    </p:anim>
                                    <p:anim calcmode="lin" valueType="num">
                                      <p:cBhvr>
                                        <p:cTn id="82" dur="1000" fill="hold"/>
                                        <p:tgtEl>
                                          <p:spTgt spid="1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44"/>
                                        </p:tgtEl>
                                        <p:attrNameLst>
                                          <p:attrName>style.visibility</p:attrName>
                                        </p:attrNameLst>
                                      </p:cBhvr>
                                      <p:to>
                                        <p:strVal val="visible"/>
                                      </p:to>
                                    </p:set>
                                    <p:animEffect transition="in" filter="fade">
                                      <p:cBhvr>
                                        <p:cTn id="85" dur="1000"/>
                                        <p:tgtEl>
                                          <p:spTgt spid="144"/>
                                        </p:tgtEl>
                                      </p:cBhvr>
                                    </p:animEffect>
                                    <p:anim calcmode="lin" valueType="num">
                                      <p:cBhvr>
                                        <p:cTn id="86" dur="1000" fill="hold"/>
                                        <p:tgtEl>
                                          <p:spTgt spid="144"/>
                                        </p:tgtEl>
                                        <p:attrNameLst>
                                          <p:attrName>ppt_x</p:attrName>
                                        </p:attrNameLst>
                                      </p:cBhvr>
                                      <p:tavLst>
                                        <p:tav tm="0">
                                          <p:val>
                                            <p:strVal val="#ppt_x"/>
                                          </p:val>
                                        </p:tav>
                                        <p:tav tm="100000">
                                          <p:val>
                                            <p:strVal val="#ppt_x"/>
                                          </p:val>
                                        </p:tav>
                                      </p:tavLst>
                                    </p:anim>
                                    <p:anim calcmode="lin" valueType="num">
                                      <p:cBhvr>
                                        <p:cTn id="87" dur="1000" fill="hold"/>
                                        <p:tgtEl>
                                          <p:spTgt spid="144"/>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23"/>
                                        </p:tgtEl>
                                        <p:attrNameLst>
                                          <p:attrName>style.visibility</p:attrName>
                                        </p:attrNameLst>
                                      </p:cBhvr>
                                      <p:to>
                                        <p:strVal val="visible"/>
                                      </p:to>
                                    </p:set>
                                    <p:animEffect transition="in" filter="fade">
                                      <p:cBhvr>
                                        <p:cTn id="90" dur="1000"/>
                                        <p:tgtEl>
                                          <p:spTgt spid="123"/>
                                        </p:tgtEl>
                                      </p:cBhvr>
                                    </p:animEffect>
                                    <p:anim calcmode="lin" valueType="num">
                                      <p:cBhvr>
                                        <p:cTn id="91" dur="1000" fill="hold"/>
                                        <p:tgtEl>
                                          <p:spTgt spid="123"/>
                                        </p:tgtEl>
                                        <p:attrNameLst>
                                          <p:attrName>ppt_x</p:attrName>
                                        </p:attrNameLst>
                                      </p:cBhvr>
                                      <p:tavLst>
                                        <p:tav tm="0">
                                          <p:val>
                                            <p:strVal val="#ppt_x"/>
                                          </p:val>
                                        </p:tav>
                                        <p:tav tm="100000">
                                          <p:val>
                                            <p:strVal val="#ppt_x"/>
                                          </p:val>
                                        </p:tav>
                                      </p:tavLst>
                                    </p:anim>
                                    <p:anim calcmode="lin" valueType="num">
                                      <p:cBhvr>
                                        <p:cTn id="92" dur="1000" fill="hold"/>
                                        <p:tgtEl>
                                          <p:spTgt spid="123"/>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15"/>
                                        </p:tgtEl>
                                        <p:attrNameLst>
                                          <p:attrName>style.visibility</p:attrName>
                                        </p:attrNameLst>
                                      </p:cBhvr>
                                      <p:to>
                                        <p:strVal val="visible"/>
                                      </p:to>
                                    </p:set>
                                    <p:animEffect transition="in" filter="fade">
                                      <p:cBhvr>
                                        <p:cTn id="95" dur="1000"/>
                                        <p:tgtEl>
                                          <p:spTgt spid="115"/>
                                        </p:tgtEl>
                                      </p:cBhvr>
                                    </p:animEffect>
                                    <p:anim calcmode="lin" valueType="num">
                                      <p:cBhvr>
                                        <p:cTn id="96" dur="1000" fill="hold"/>
                                        <p:tgtEl>
                                          <p:spTgt spid="115"/>
                                        </p:tgtEl>
                                        <p:attrNameLst>
                                          <p:attrName>ppt_x</p:attrName>
                                        </p:attrNameLst>
                                      </p:cBhvr>
                                      <p:tavLst>
                                        <p:tav tm="0">
                                          <p:val>
                                            <p:strVal val="#ppt_x"/>
                                          </p:val>
                                        </p:tav>
                                        <p:tav tm="100000">
                                          <p:val>
                                            <p:strVal val="#ppt_x"/>
                                          </p:val>
                                        </p:tav>
                                      </p:tavLst>
                                    </p:anim>
                                    <p:anim calcmode="lin" valueType="num">
                                      <p:cBhvr>
                                        <p:cTn id="97"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2" grpId="0"/>
      <p:bldP spid="123" grpId="0"/>
      <p:bldP spid="130" grpId="0"/>
      <p:bldP spid="141" grpId="0"/>
      <p:bldP spid="142" grpId="0"/>
      <p:bldP spid="143" grpId="0"/>
      <p:bldP spid="1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256948" y="1331671"/>
            <a:ext cx="2186870" cy="1191585"/>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7" name="TextBox 7"/>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2618086"/>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14" name="TextBox 14"/>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5190915"/>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6477329"/>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7763743"/>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35" name="TextBox 35"/>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38" name="TextBox 38"/>
              <p:cNvSpPr txBox="1"/>
              <p:nvPr/>
            </p:nvSpPr>
            <p:spPr>
              <a:xfrm>
                <a:off x="0" y="-66675"/>
                <a:ext cx="544201" cy="343300"/>
              </a:xfrm>
              <a:prstGeom prst="rect">
                <a:avLst/>
              </a:prstGeom>
            </p:spPr>
            <p:txBody>
              <a:bodyPr lIns="51986" tIns="51986" rIns="51986" bIns="51986" rtlCol="0" anchor="ctr"/>
              <a:lstStyle/>
              <a:p>
                <a:pPr algn="ctr">
                  <a:lnSpc>
                    <a:spcPts val="4200"/>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2610470" y="2622971"/>
            <a:ext cx="12966563" cy="2173241"/>
            <a:chOff x="0" y="0"/>
            <a:chExt cx="17288751" cy="2897654"/>
          </a:xfrm>
        </p:grpSpPr>
        <p:grpSp>
          <p:nvGrpSpPr>
            <p:cNvPr id="57" name="Group 57"/>
            <p:cNvGrpSpPr/>
            <p:nvPr/>
          </p:nvGrpSpPr>
          <p:grpSpPr>
            <a:xfrm>
              <a:off x="0" y="0"/>
              <a:ext cx="17288751" cy="2897654"/>
              <a:chOff x="0" y="0"/>
              <a:chExt cx="3069684" cy="514490"/>
            </a:xfrm>
          </p:grpSpPr>
          <p:sp>
            <p:nvSpPr>
              <p:cNvPr id="58" name="Freeform 58"/>
              <p:cNvSpPr/>
              <p:nvPr/>
            </p:nvSpPr>
            <p:spPr>
              <a:xfrm>
                <a:off x="0" y="0"/>
                <a:ext cx="3069684" cy="514490"/>
              </a:xfrm>
              <a:custGeom>
                <a:avLst/>
                <a:gdLst/>
                <a:ahLst/>
                <a:cxnLst/>
                <a:rect l="l" t="t" r="r" b="b"/>
                <a:pathLst>
                  <a:path w="3069684" h="514490">
                    <a:moveTo>
                      <a:pt x="37608" y="0"/>
                    </a:moveTo>
                    <a:lnTo>
                      <a:pt x="3032075" y="0"/>
                    </a:lnTo>
                    <a:cubicBezTo>
                      <a:pt x="3052846" y="0"/>
                      <a:pt x="3069684" y="16838"/>
                      <a:pt x="3069684" y="37608"/>
                    </a:cubicBezTo>
                    <a:lnTo>
                      <a:pt x="3069684" y="476881"/>
                    </a:lnTo>
                    <a:cubicBezTo>
                      <a:pt x="3069684" y="497652"/>
                      <a:pt x="3052846" y="514490"/>
                      <a:pt x="3032075" y="514490"/>
                    </a:cubicBezTo>
                    <a:lnTo>
                      <a:pt x="37608" y="514490"/>
                    </a:lnTo>
                    <a:cubicBezTo>
                      <a:pt x="27634" y="514490"/>
                      <a:pt x="18068" y="510527"/>
                      <a:pt x="11015" y="503474"/>
                    </a:cubicBezTo>
                    <a:cubicBezTo>
                      <a:pt x="3962" y="496421"/>
                      <a:pt x="0" y="486856"/>
                      <a:pt x="0" y="476881"/>
                    </a:cubicBezTo>
                    <a:lnTo>
                      <a:pt x="0" y="37608"/>
                    </a:lnTo>
                    <a:cubicBezTo>
                      <a:pt x="0" y="16838"/>
                      <a:pt x="16838" y="0"/>
                      <a:pt x="37608" y="0"/>
                    </a:cubicBezTo>
                    <a:close/>
                  </a:path>
                </a:pathLst>
              </a:custGeom>
              <a:solidFill>
                <a:srgbClr val="000000">
                  <a:alpha val="0"/>
                </a:srgbClr>
              </a:solidFill>
              <a:ln w="28575" cap="rnd">
                <a:solidFill>
                  <a:srgbClr val="E76262"/>
                </a:solidFill>
                <a:prstDash val="lgDash"/>
                <a:round/>
              </a:ln>
            </p:spPr>
          </p:sp>
          <p:sp>
            <p:nvSpPr>
              <p:cNvPr id="59" name="TextBox 59"/>
              <p:cNvSpPr txBox="1"/>
              <p:nvPr/>
            </p:nvSpPr>
            <p:spPr>
              <a:xfrm>
                <a:off x="0" y="-28575"/>
                <a:ext cx="3069684" cy="543065"/>
              </a:xfrm>
              <a:prstGeom prst="rect">
                <a:avLst/>
              </a:prstGeom>
            </p:spPr>
            <p:txBody>
              <a:bodyPr lIns="53834" tIns="53834" rIns="53834" bIns="53834" rtlCol="0" anchor="ctr"/>
              <a:lstStyle/>
              <a:p>
                <a:pPr algn="ctr">
                  <a:lnSpc>
                    <a:spcPts val="2659"/>
                  </a:lnSpc>
                </a:pPr>
                <a:endParaRPr/>
              </a:p>
            </p:txBody>
          </p:sp>
        </p:grpSp>
        <p:sp>
          <p:nvSpPr>
            <p:cNvPr id="60" name="TextBox 60"/>
            <p:cNvSpPr txBox="1"/>
            <p:nvPr/>
          </p:nvSpPr>
          <p:spPr>
            <a:xfrm>
              <a:off x="1308016" y="276243"/>
              <a:ext cx="14672719" cy="1948726"/>
            </a:xfrm>
            <a:prstGeom prst="rect">
              <a:avLst/>
            </a:prstGeom>
          </p:spPr>
          <p:txBody>
            <a:bodyPr lIns="0" tIns="0" rIns="0" bIns="0" rtlCol="0" anchor="t">
              <a:spAutoFit/>
            </a:bodyPr>
            <a:lstStyle/>
            <a:p>
              <a:pPr algn="ctr">
                <a:lnSpc>
                  <a:spcPts val="5833"/>
                </a:lnSpc>
              </a:pPr>
              <a:r>
                <a:rPr lang="en-US" sz="3889">
                  <a:solidFill>
                    <a:srgbClr val="503D36"/>
                  </a:solidFill>
                  <a:latin typeface="Ambitions"/>
                </a:rPr>
                <a:t>HARP OKULLARI ADAY DEĞERLENDİRME PUANI</a:t>
              </a:r>
            </a:p>
            <a:p>
              <a:pPr marL="0" lvl="0" indent="0" algn="ctr">
                <a:lnSpc>
                  <a:spcPts val="5833"/>
                </a:lnSpc>
                <a:spcBef>
                  <a:spcPct val="0"/>
                </a:spcBef>
              </a:pPr>
              <a:r>
                <a:rPr lang="en-US" sz="3889">
                  <a:solidFill>
                    <a:srgbClr val="503D36"/>
                  </a:solidFill>
                  <a:latin typeface="Ambitions"/>
                </a:rPr>
                <a:t>AYT + FİZİKİ YETERLİLİK TESTİ + MÜLAKAT</a:t>
              </a:r>
            </a:p>
          </p:txBody>
        </p:sp>
      </p:grpSp>
      <p:grpSp>
        <p:nvGrpSpPr>
          <p:cNvPr id="61" name="Group 61"/>
          <p:cNvGrpSpPr/>
          <p:nvPr/>
        </p:nvGrpSpPr>
        <p:grpSpPr>
          <a:xfrm>
            <a:off x="15885598" y="3904921"/>
            <a:ext cx="2186870" cy="1191585"/>
            <a:chOff x="0" y="0"/>
            <a:chExt cx="2915827" cy="1588780"/>
          </a:xfrm>
        </p:grpSpPr>
        <p:grpSp>
          <p:nvGrpSpPr>
            <p:cNvPr id="62" name="Group 62"/>
            <p:cNvGrpSpPr/>
            <p:nvPr/>
          </p:nvGrpSpPr>
          <p:grpSpPr>
            <a:xfrm>
              <a:off x="0" y="0"/>
              <a:ext cx="2915827" cy="1588780"/>
              <a:chOff x="0" y="0"/>
              <a:chExt cx="595553" cy="324506"/>
            </a:xfrm>
          </p:grpSpPr>
          <p:sp>
            <p:nvSpPr>
              <p:cNvPr id="63" name="Freeform 6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64" name="TextBox 64"/>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65" name="Group 65"/>
            <p:cNvGrpSpPr/>
            <p:nvPr/>
          </p:nvGrpSpPr>
          <p:grpSpPr>
            <a:xfrm>
              <a:off x="135707" y="117213"/>
              <a:ext cx="2664410" cy="1354354"/>
              <a:chOff x="0" y="0"/>
              <a:chExt cx="544201" cy="276625"/>
            </a:xfrm>
          </p:grpSpPr>
          <p:sp>
            <p:nvSpPr>
              <p:cNvPr id="66" name="Freeform 6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67" name="TextBox 67"/>
              <p:cNvSpPr txBox="1"/>
              <p:nvPr/>
            </p:nvSpPr>
            <p:spPr>
              <a:xfrm>
                <a:off x="0" y="-47625"/>
                <a:ext cx="544201" cy="324250"/>
              </a:xfrm>
              <a:prstGeom prst="rect">
                <a:avLst/>
              </a:prstGeom>
            </p:spPr>
            <p:txBody>
              <a:bodyPr lIns="51986" tIns="51986" rIns="51986" bIns="51986" rtlCol="0" anchor="ctr"/>
              <a:lstStyle/>
              <a:p>
                <a:pPr algn="ctr">
                  <a:lnSpc>
                    <a:spcPts val="2939"/>
                  </a:lnSpc>
                </a:pPr>
                <a:r>
                  <a:rPr lang="en-US" sz="2099">
                    <a:solidFill>
                      <a:srgbClr val="503D36"/>
                    </a:solidFill>
                    <a:latin typeface="Anton"/>
                  </a:rPr>
                  <a:t>ADAY PUANI</a:t>
                </a:r>
              </a:p>
            </p:txBody>
          </p:sp>
        </p:grpSp>
      </p:grpSp>
      <p:grpSp>
        <p:nvGrpSpPr>
          <p:cNvPr id="68" name="Group 68"/>
          <p:cNvGrpSpPr/>
          <p:nvPr/>
        </p:nvGrpSpPr>
        <p:grpSpPr>
          <a:xfrm>
            <a:off x="1540290" y="1622751"/>
            <a:ext cx="263115" cy="263115"/>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0" name="TextBox 7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1" name="Group 71"/>
          <p:cNvGrpSpPr/>
          <p:nvPr/>
        </p:nvGrpSpPr>
        <p:grpSpPr>
          <a:xfrm>
            <a:off x="1540290" y="2470372"/>
            <a:ext cx="263115" cy="263115"/>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4" name="Group 74"/>
          <p:cNvGrpSpPr/>
          <p:nvPr/>
        </p:nvGrpSpPr>
        <p:grpSpPr>
          <a:xfrm>
            <a:off x="1540290" y="3317993"/>
            <a:ext cx="263115" cy="263115"/>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7" name="Group 77"/>
          <p:cNvGrpSpPr/>
          <p:nvPr/>
        </p:nvGrpSpPr>
        <p:grpSpPr>
          <a:xfrm>
            <a:off x="1540290" y="4165614"/>
            <a:ext cx="263115" cy="263115"/>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0" name="Group 80"/>
          <p:cNvGrpSpPr/>
          <p:nvPr/>
        </p:nvGrpSpPr>
        <p:grpSpPr>
          <a:xfrm>
            <a:off x="1540290" y="5013235"/>
            <a:ext cx="263115" cy="263115"/>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3" name="Group 83"/>
          <p:cNvGrpSpPr/>
          <p:nvPr/>
        </p:nvGrpSpPr>
        <p:grpSpPr>
          <a:xfrm>
            <a:off x="1540290" y="5860856"/>
            <a:ext cx="263115" cy="263115"/>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6" name="Group 86"/>
          <p:cNvGrpSpPr/>
          <p:nvPr/>
        </p:nvGrpSpPr>
        <p:grpSpPr>
          <a:xfrm>
            <a:off x="1540290" y="6708477"/>
            <a:ext cx="263115" cy="263115"/>
            <a:chOff x="0" y="0"/>
            <a:chExt cx="812800" cy="812800"/>
          </a:xfrm>
        </p:grpSpPr>
        <p:sp>
          <p:nvSpPr>
            <p:cNvPr id="87" name="Freeform 8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9" name="Group 89"/>
          <p:cNvGrpSpPr/>
          <p:nvPr/>
        </p:nvGrpSpPr>
        <p:grpSpPr>
          <a:xfrm>
            <a:off x="1540290" y="7556097"/>
            <a:ext cx="263115" cy="263115"/>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1" name="TextBox 9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2" name="Group 92"/>
          <p:cNvGrpSpPr/>
          <p:nvPr/>
        </p:nvGrpSpPr>
        <p:grpSpPr>
          <a:xfrm>
            <a:off x="1540290" y="8403718"/>
            <a:ext cx="263115" cy="263115"/>
            <a:chOff x="0" y="0"/>
            <a:chExt cx="812800" cy="812800"/>
          </a:xfrm>
        </p:grpSpPr>
        <p:sp>
          <p:nvSpPr>
            <p:cNvPr id="93" name="Freeform 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4" name="TextBox 9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5" name="Group 95"/>
          <p:cNvGrpSpPr/>
          <p:nvPr/>
        </p:nvGrpSpPr>
        <p:grpSpPr>
          <a:xfrm>
            <a:off x="5021677" y="1296927"/>
            <a:ext cx="7708557" cy="1161405"/>
            <a:chOff x="0" y="0"/>
            <a:chExt cx="10278076" cy="1548541"/>
          </a:xfrm>
        </p:grpSpPr>
        <p:grpSp>
          <p:nvGrpSpPr>
            <p:cNvPr id="96" name="Group 96"/>
            <p:cNvGrpSpPr/>
            <p:nvPr/>
          </p:nvGrpSpPr>
          <p:grpSpPr>
            <a:xfrm>
              <a:off x="0" y="0"/>
              <a:ext cx="10278076" cy="1548541"/>
              <a:chOff x="0" y="0"/>
              <a:chExt cx="2317607" cy="349181"/>
            </a:xfrm>
          </p:grpSpPr>
          <p:sp>
            <p:nvSpPr>
              <p:cNvPr id="97" name="Freeform 97"/>
              <p:cNvSpPr/>
              <p:nvPr/>
            </p:nvSpPr>
            <p:spPr>
              <a:xfrm>
                <a:off x="0" y="0"/>
                <a:ext cx="2317607" cy="349181"/>
              </a:xfrm>
              <a:custGeom>
                <a:avLst/>
                <a:gdLst/>
                <a:ahLst/>
                <a:cxnLst/>
                <a:rect l="l" t="t" r="r" b="b"/>
                <a:pathLst>
                  <a:path w="2317607" h="349181">
                    <a:moveTo>
                      <a:pt x="100433" y="0"/>
                    </a:moveTo>
                    <a:lnTo>
                      <a:pt x="2217174" y="0"/>
                    </a:lnTo>
                    <a:cubicBezTo>
                      <a:pt x="2272642" y="0"/>
                      <a:pt x="2317607" y="44965"/>
                      <a:pt x="2317607" y="100433"/>
                    </a:cubicBezTo>
                    <a:lnTo>
                      <a:pt x="2317607" y="248748"/>
                    </a:lnTo>
                    <a:cubicBezTo>
                      <a:pt x="2317607" y="275385"/>
                      <a:pt x="2307026" y="300930"/>
                      <a:pt x="2288191" y="319765"/>
                    </a:cubicBezTo>
                    <a:cubicBezTo>
                      <a:pt x="2269356" y="338600"/>
                      <a:pt x="2243811" y="349181"/>
                      <a:pt x="2217174" y="349181"/>
                    </a:cubicBezTo>
                    <a:lnTo>
                      <a:pt x="100433" y="349181"/>
                    </a:lnTo>
                    <a:cubicBezTo>
                      <a:pt x="73796" y="349181"/>
                      <a:pt x="48251" y="338600"/>
                      <a:pt x="29416" y="319765"/>
                    </a:cubicBezTo>
                    <a:cubicBezTo>
                      <a:pt x="10581" y="300930"/>
                      <a:pt x="0" y="275385"/>
                      <a:pt x="0" y="248748"/>
                    </a:cubicBezTo>
                    <a:lnTo>
                      <a:pt x="0" y="100433"/>
                    </a:lnTo>
                    <a:cubicBezTo>
                      <a:pt x="0" y="73796"/>
                      <a:pt x="10581" y="48251"/>
                      <a:pt x="29416" y="29416"/>
                    </a:cubicBezTo>
                    <a:cubicBezTo>
                      <a:pt x="48251" y="10581"/>
                      <a:pt x="73796" y="0"/>
                      <a:pt x="100433" y="0"/>
                    </a:cubicBezTo>
                    <a:close/>
                  </a:path>
                </a:pathLst>
              </a:custGeom>
              <a:solidFill>
                <a:srgbClr val="FFCF91"/>
              </a:solidFill>
              <a:ln w="47625" cap="rnd">
                <a:solidFill>
                  <a:srgbClr val="E76262"/>
                </a:solidFill>
                <a:prstDash val="lgDash"/>
                <a:round/>
              </a:ln>
            </p:spPr>
          </p:sp>
          <p:sp>
            <p:nvSpPr>
              <p:cNvPr id="98" name="TextBox 98"/>
              <p:cNvSpPr txBox="1"/>
              <p:nvPr/>
            </p:nvSpPr>
            <p:spPr>
              <a:xfrm>
                <a:off x="0" y="-28575"/>
                <a:ext cx="2317607" cy="377756"/>
              </a:xfrm>
              <a:prstGeom prst="rect">
                <a:avLst/>
              </a:prstGeom>
            </p:spPr>
            <p:txBody>
              <a:bodyPr lIns="44501" tIns="44501" rIns="44501" bIns="44501" rtlCol="0" anchor="ctr"/>
              <a:lstStyle/>
              <a:p>
                <a:pPr algn="ctr">
                  <a:lnSpc>
                    <a:spcPts val="2659"/>
                  </a:lnSpc>
                </a:pPr>
                <a:endParaRPr/>
              </a:p>
            </p:txBody>
          </p:sp>
        </p:grpSp>
        <p:sp>
          <p:nvSpPr>
            <p:cNvPr id="99" name="TextBox 99"/>
            <p:cNvSpPr txBox="1"/>
            <p:nvPr/>
          </p:nvSpPr>
          <p:spPr>
            <a:xfrm>
              <a:off x="1107250" y="359380"/>
              <a:ext cx="8111329" cy="923925"/>
            </a:xfrm>
            <a:prstGeom prst="rect">
              <a:avLst/>
            </a:prstGeom>
          </p:spPr>
          <p:txBody>
            <a:bodyPr lIns="0" tIns="0" rIns="0" bIns="0" rtlCol="0" anchor="t">
              <a:spAutoFit/>
            </a:bodyPr>
            <a:lstStyle/>
            <a:p>
              <a:pPr marL="0" lvl="0" indent="0" algn="ctr">
                <a:lnSpc>
                  <a:spcPts val="5400"/>
                </a:lnSpc>
                <a:spcBef>
                  <a:spcPct val="0"/>
                </a:spcBef>
              </a:pPr>
              <a:r>
                <a:rPr lang="en-US" sz="4500">
                  <a:solidFill>
                    <a:srgbClr val="503D36"/>
                  </a:solidFill>
                  <a:latin typeface="Anton"/>
                </a:rPr>
                <a:t>ADAY DEĞERLENDIRME PUANI</a:t>
              </a:r>
            </a:p>
          </p:txBody>
        </p:sp>
      </p:grpSp>
      <p:sp>
        <p:nvSpPr>
          <p:cNvPr id="100" name="Freeform 100"/>
          <p:cNvSpPr/>
          <p:nvPr/>
        </p:nvSpPr>
        <p:spPr>
          <a:xfrm rot="608530">
            <a:off x="14296650" y="2754602"/>
            <a:ext cx="1712624" cy="1826799"/>
          </a:xfrm>
          <a:custGeom>
            <a:avLst/>
            <a:gdLst/>
            <a:ahLst/>
            <a:cxnLst/>
            <a:rect l="l" t="t" r="r" b="b"/>
            <a:pathLst>
              <a:path w="1712624" h="1826799">
                <a:moveTo>
                  <a:pt x="0" y="0"/>
                </a:moveTo>
                <a:lnTo>
                  <a:pt x="1712624" y="0"/>
                </a:lnTo>
                <a:lnTo>
                  <a:pt x="1712624" y="1826799"/>
                </a:lnTo>
                <a:lnTo>
                  <a:pt x="0" y="1826799"/>
                </a:lnTo>
                <a:lnTo>
                  <a:pt x="0" y="0"/>
                </a:lnTo>
                <a:close/>
              </a:path>
            </a:pathLst>
          </a:custGeom>
          <a:blipFill>
            <a:blip r:embed="rId5"/>
            <a:stretch>
              <a:fillRect/>
            </a:stretch>
          </a:blipFill>
        </p:spPr>
      </p:sp>
      <p:sp>
        <p:nvSpPr>
          <p:cNvPr id="101" name="Freeform 101"/>
          <p:cNvSpPr/>
          <p:nvPr/>
        </p:nvSpPr>
        <p:spPr>
          <a:xfrm>
            <a:off x="2069674" y="1296927"/>
            <a:ext cx="1081592" cy="1076184"/>
          </a:xfrm>
          <a:custGeom>
            <a:avLst/>
            <a:gdLst/>
            <a:ahLst/>
            <a:cxnLst/>
            <a:rect l="l" t="t" r="r" b="b"/>
            <a:pathLst>
              <a:path w="1081592" h="1076184">
                <a:moveTo>
                  <a:pt x="0" y="0"/>
                </a:moveTo>
                <a:lnTo>
                  <a:pt x="1081592" y="0"/>
                </a:lnTo>
                <a:lnTo>
                  <a:pt x="1081592" y="1076184"/>
                </a:lnTo>
                <a:lnTo>
                  <a:pt x="0" y="1076184"/>
                </a:lnTo>
                <a:lnTo>
                  <a:pt x="0" y="0"/>
                </a:lnTo>
                <a:close/>
              </a:path>
            </a:pathLst>
          </a:custGeom>
          <a:blipFill>
            <a:blip r:embed="rId6"/>
            <a:stretch>
              <a:fillRect/>
            </a:stretch>
          </a:blipFill>
        </p:spPr>
      </p:sp>
      <p:sp>
        <p:nvSpPr>
          <p:cNvPr id="102" name="Freeform 102"/>
          <p:cNvSpPr/>
          <p:nvPr/>
        </p:nvSpPr>
        <p:spPr>
          <a:xfrm>
            <a:off x="3151266" y="2149984"/>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sp>
        <p:nvSpPr>
          <p:cNvPr id="103" name="Freeform 103"/>
          <p:cNvSpPr/>
          <p:nvPr/>
        </p:nvSpPr>
        <p:spPr>
          <a:xfrm>
            <a:off x="14212168" y="8795135"/>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sp>
        <p:nvSpPr>
          <p:cNvPr id="104" name="Freeform 104"/>
          <p:cNvSpPr/>
          <p:nvPr/>
        </p:nvSpPr>
        <p:spPr>
          <a:xfrm rot="9603291" flipV="1">
            <a:off x="13928625" y="1804954"/>
            <a:ext cx="1125868" cy="775294"/>
          </a:xfrm>
          <a:custGeom>
            <a:avLst/>
            <a:gdLst/>
            <a:ahLst/>
            <a:cxnLst/>
            <a:rect l="l" t="t" r="r" b="b"/>
            <a:pathLst>
              <a:path w="1125868" h="775294">
                <a:moveTo>
                  <a:pt x="0" y="775294"/>
                </a:moveTo>
                <a:lnTo>
                  <a:pt x="1125867" y="775294"/>
                </a:lnTo>
                <a:lnTo>
                  <a:pt x="1125867" y="0"/>
                </a:lnTo>
                <a:lnTo>
                  <a:pt x="0" y="0"/>
                </a:lnTo>
                <a:lnTo>
                  <a:pt x="0" y="775294"/>
                </a:lnTo>
                <a:close/>
              </a:path>
            </a:pathLst>
          </a:custGeom>
          <a:blipFill>
            <a:blip r:embed="rId9"/>
            <a:stretch>
              <a:fillRect t="-62571" r="-193516" b="-197067"/>
            </a:stretch>
          </a:blipFill>
        </p:spPr>
      </p:sp>
      <p:grpSp>
        <p:nvGrpSpPr>
          <p:cNvPr id="105" name="Group 105"/>
          <p:cNvGrpSpPr/>
          <p:nvPr/>
        </p:nvGrpSpPr>
        <p:grpSpPr>
          <a:xfrm>
            <a:off x="594866" y="1690137"/>
            <a:ext cx="1232729" cy="7134324"/>
            <a:chOff x="0" y="0"/>
            <a:chExt cx="1643639" cy="9512432"/>
          </a:xfrm>
        </p:grpSpPr>
        <p:sp>
          <p:nvSpPr>
            <p:cNvPr id="106" name="TextBox 106"/>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15" name="Group 115"/>
          <p:cNvGrpSpPr/>
          <p:nvPr/>
        </p:nvGrpSpPr>
        <p:grpSpPr>
          <a:xfrm>
            <a:off x="2806339" y="4929561"/>
            <a:ext cx="12139235" cy="2002475"/>
            <a:chOff x="0" y="0"/>
            <a:chExt cx="16185646" cy="2669967"/>
          </a:xfrm>
        </p:grpSpPr>
        <p:grpSp>
          <p:nvGrpSpPr>
            <p:cNvPr id="116" name="Group 116"/>
            <p:cNvGrpSpPr/>
            <p:nvPr/>
          </p:nvGrpSpPr>
          <p:grpSpPr>
            <a:xfrm>
              <a:off x="0" y="0"/>
              <a:ext cx="16185646" cy="2669967"/>
              <a:chOff x="0" y="0"/>
              <a:chExt cx="3069684" cy="506372"/>
            </a:xfrm>
          </p:grpSpPr>
          <p:sp>
            <p:nvSpPr>
              <p:cNvPr id="117" name="Freeform 117"/>
              <p:cNvSpPr/>
              <p:nvPr/>
            </p:nvSpPr>
            <p:spPr>
              <a:xfrm>
                <a:off x="0" y="0"/>
                <a:ext cx="3069684" cy="506372"/>
              </a:xfrm>
              <a:custGeom>
                <a:avLst/>
                <a:gdLst/>
                <a:ahLst/>
                <a:cxnLst/>
                <a:rect l="l" t="t" r="r" b="b"/>
                <a:pathLst>
                  <a:path w="3069684" h="506372">
                    <a:moveTo>
                      <a:pt x="37608" y="0"/>
                    </a:moveTo>
                    <a:lnTo>
                      <a:pt x="3032075" y="0"/>
                    </a:lnTo>
                    <a:cubicBezTo>
                      <a:pt x="3052846" y="0"/>
                      <a:pt x="3069684" y="16838"/>
                      <a:pt x="3069684" y="37608"/>
                    </a:cubicBezTo>
                    <a:lnTo>
                      <a:pt x="3069684" y="468763"/>
                    </a:lnTo>
                    <a:cubicBezTo>
                      <a:pt x="3069684" y="489534"/>
                      <a:pt x="3052846" y="506372"/>
                      <a:pt x="3032075" y="506372"/>
                    </a:cubicBezTo>
                    <a:lnTo>
                      <a:pt x="37608" y="506372"/>
                    </a:lnTo>
                    <a:cubicBezTo>
                      <a:pt x="27634" y="506372"/>
                      <a:pt x="18068" y="502409"/>
                      <a:pt x="11015" y="495357"/>
                    </a:cubicBezTo>
                    <a:cubicBezTo>
                      <a:pt x="3962" y="488304"/>
                      <a:pt x="0" y="478738"/>
                      <a:pt x="0" y="468763"/>
                    </a:cubicBezTo>
                    <a:lnTo>
                      <a:pt x="0" y="37608"/>
                    </a:lnTo>
                    <a:cubicBezTo>
                      <a:pt x="0" y="16838"/>
                      <a:pt x="16838" y="0"/>
                      <a:pt x="37608" y="0"/>
                    </a:cubicBezTo>
                    <a:close/>
                  </a:path>
                </a:pathLst>
              </a:custGeom>
              <a:solidFill>
                <a:srgbClr val="000000">
                  <a:alpha val="0"/>
                </a:srgbClr>
              </a:solidFill>
              <a:ln w="28575" cap="rnd">
                <a:solidFill>
                  <a:srgbClr val="E76262"/>
                </a:solidFill>
                <a:prstDash val="lgDash"/>
                <a:round/>
              </a:ln>
            </p:spPr>
          </p:sp>
          <p:sp>
            <p:nvSpPr>
              <p:cNvPr id="118" name="TextBox 118"/>
              <p:cNvSpPr txBox="1"/>
              <p:nvPr/>
            </p:nvSpPr>
            <p:spPr>
              <a:xfrm>
                <a:off x="0" y="-28575"/>
                <a:ext cx="3069684" cy="534947"/>
              </a:xfrm>
              <a:prstGeom prst="rect">
                <a:avLst/>
              </a:prstGeom>
            </p:spPr>
            <p:txBody>
              <a:bodyPr lIns="53834" tIns="53834" rIns="53834" bIns="53834" rtlCol="0" anchor="ctr"/>
              <a:lstStyle/>
              <a:p>
                <a:pPr algn="ctr">
                  <a:lnSpc>
                    <a:spcPts val="2659"/>
                  </a:lnSpc>
                </a:pPr>
                <a:endParaRPr/>
              </a:p>
            </p:txBody>
          </p:sp>
        </p:grpSp>
        <p:sp>
          <p:nvSpPr>
            <p:cNvPr id="119" name="TextBox 119"/>
            <p:cNvSpPr txBox="1"/>
            <p:nvPr/>
          </p:nvSpPr>
          <p:spPr>
            <a:xfrm>
              <a:off x="1224558" y="265512"/>
              <a:ext cx="13736529" cy="1774690"/>
            </a:xfrm>
            <a:prstGeom prst="rect">
              <a:avLst/>
            </a:prstGeom>
          </p:spPr>
          <p:txBody>
            <a:bodyPr lIns="0" tIns="0" rIns="0" bIns="0" rtlCol="0" anchor="t">
              <a:spAutoFit/>
            </a:bodyPr>
            <a:lstStyle/>
            <a:p>
              <a:pPr algn="ctr">
                <a:lnSpc>
                  <a:spcPts val="5180"/>
                </a:lnSpc>
              </a:pPr>
              <a:r>
                <a:rPr lang="en-US" sz="3453">
                  <a:solidFill>
                    <a:srgbClr val="503D36"/>
                  </a:solidFill>
                  <a:latin typeface="Ambitions"/>
                </a:rPr>
                <a:t>ASTSUBAY MYO’LARI ADAY DEĞERLENDİRME PUANI</a:t>
              </a:r>
            </a:p>
            <a:p>
              <a:pPr marL="0" lvl="0" indent="0" algn="ctr">
                <a:lnSpc>
                  <a:spcPts val="5461"/>
                </a:lnSpc>
                <a:spcBef>
                  <a:spcPct val="0"/>
                </a:spcBef>
              </a:pPr>
              <a:r>
                <a:rPr lang="en-US" sz="3641">
                  <a:solidFill>
                    <a:srgbClr val="503D36"/>
                  </a:solidFill>
                  <a:latin typeface="Ambitions"/>
                </a:rPr>
                <a:t>TYT + FİZİKİ YETERLİLİK TESTİ + MÜLAKAT</a:t>
              </a:r>
            </a:p>
          </p:txBody>
        </p:sp>
      </p:grpSp>
      <p:sp>
        <p:nvSpPr>
          <p:cNvPr id="120" name="Freeform 120"/>
          <p:cNvSpPr/>
          <p:nvPr/>
        </p:nvSpPr>
        <p:spPr>
          <a:xfrm rot="-9330707" flipH="1" flipV="1">
            <a:off x="2248660" y="7720430"/>
            <a:ext cx="1170104" cy="805756"/>
          </a:xfrm>
          <a:custGeom>
            <a:avLst/>
            <a:gdLst/>
            <a:ahLst/>
            <a:cxnLst/>
            <a:rect l="l" t="t" r="r" b="b"/>
            <a:pathLst>
              <a:path w="1170104" h="805756">
                <a:moveTo>
                  <a:pt x="1170104" y="805756"/>
                </a:moveTo>
                <a:lnTo>
                  <a:pt x="0" y="805756"/>
                </a:lnTo>
                <a:lnTo>
                  <a:pt x="0" y="0"/>
                </a:lnTo>
                <a:lnTo>
                  <a:pt x="1170104" y="0"/>
                </a:lnTo>
                <a:lnTo>
                  <a:pt x="1170104" y="805756"/>
                </a:lnTo>
                <a:close/>
              </a:path>
            </a:pathLst>
          </a:custGeom>
          <a:blipFill>
            <a:blip r:embed="rId9"/>
            <a:stretch>
              <a:fillRect t="-62571" r="-193516" b="-197067"/>
            </a:stretch>
          </a:blipFill>
        </p:spPr>
      </p:sp>
      <p:grpSp>
        <p:nvGrpSpPr>
          <p:cNvPr id="121" name="Group 121"/>
          <p:cNvGrpSpPr/>
          <p:nvPr/>
        </p:nvGrpSpPr>
        <p:grpSpPr>
          <a:xfrm>
            <a:off x="3518527" y="7089215"/>
            <a:ext cx="11150449" cy="1633713"/>
            <a:chOff x="0" y="0"/>
            <a:chExt cx="14867265" cy="2178285"/>
          </a:xfrm>
        </p:grpSpPr>
        <p:grpSp>
          <p:nvGrpSpPr>
            <p:cNvPr id="122" name="Group 122"/>
            <p:cNvGrpSpPr/>
            <p:nvPr/>
          </p:nvGrpSpPr>
          <p:grpSpPr>
            <a:xfrm>
              <a:off x="0" y="0"/>
              <a:ext cx="14867265" cy="2178285"/>
              <a:chOff x="0" y="0"/>
              <a:chExt cx="3069684" cy="449756"/>
            </a:xfrm>
          </p:grpSpPr>
          <p:sp>
            <p:nvSpPr>
              <p:cNvPr id="123" name="Freeform 123"/>
              <p:cNvSpPr/>
              <p:nvPr/>
            </p:nvSpPr>
            <p:spPr>
              <a:xfrm>
                <a:off x="0" y="0"/>
                <a:ext cx="3069684" cy="449756"/>
              </a:xfrm>
              <a:custGeom>
                <a:avLst/>
                <a:gdLst/>
                <a:ahLst/>
                <a:cxnLst/>
                <a:rect l="l" t="t" r="r" b="b"/>
                <a:pathLst>
                  <a:path w="3069684" h="449756">
                    <a:moveTo>
                      <a:pt x="37608" y="0"/>
                    </a:moveTo>
                    <a:lnTo>
                      <a:pt x="3032075" y="0"/>
                    </a:lnTo>
                    <a:cubicBezTo>
                      <a:pt x="3052846" y="0"/>
                      <a:pt x="3069684" y="16838"/>
                      <a:pt x="3069684" y="37608"/>
                    </a:cubicBezTo>
                    <a:lnTo>
                      <a:pt x="3069684" y="412148"/>
                    </a:lnTo>
                    <a:cubicBezTo>
                      <a:pt x="3069684" y="422122"/>
                      <a:pt x="3065721" y="431688"/>
                      <a:pt x="3058669" y="438741"/>
                    </a:cubicBezTo>
                    <a:cubicBezTo>
                      <a:pt x="3051616" y="445794"/>
                      <a:pt x="3042050" y="449756"/>
                      <a:pt x="3032075" y="449756"/>
                    </a:cubicBezTo>
                    <a:lnTo>
                      <a:pt x="37608" y="449756"/>
                    </a:lnTo>
                    <a:cubicBezTo>
                      <a:pt x="16838" y="449756"/>
                      <a:pt x="0" y="432918"/>
                      <a:pt x="0" y="412148"/>
                    </a:cubicBezTo>
                    <a:lnTo>
                      <a:pt x="0" y="37608"/>
                    </a:lnTo>
                    <a:cubicBezTo>
                      <a:pt x="0" y="16838"/>
                      <a:pt x="16838" y="0"/>
                      <a:pt x="37608" y="0"/>
                    </a:cubicBezTo>
                    <a:close/>
                  </a:path>
                </a:pathLst>
              </a:custGeom>
              <a:solidFill>
                <a:srgbClr val="000000">
                  <a:alpha val="0"/>
                </a:srgbClr>
              </a:solidFill>
              <a:ln w="28575" cap="rnd">
                <a:solidFill>
                  <a:srgbClr val="E76262"/>
                </a:solidFill>
                <a:prstDash val="lgDash"/>
                <a:round/>
              </a:ln>
            </p:spPr>
          </p:sp>
          <p:sp>
            <p:nvSpPr>
              <p:cNvPr id="124" name="TextBox 124"/>
              <p:cNvSpPr txBox="1"/>
              <p:nvPr/>
            </p:nvSpPr>
            <p:spPr>
              <a:xfrm>
                <a:off x="0" y="-28575"/>
                <a:ext cx="3069684" cy="478331"/>
              </a:xfrm>
              <a:prstGeom prst="rect">
                <a:avLst/>
              </a:prstGeom>
            </p:spPr>
            <p:txBody>
              <a:bodyPr lIns="53834" tIns="53834" rIns="53834" bIns="53834" rtlCol="0" anchor="ctr"/>
              <a:lstStyle/>
              <a:p>
                <a:pPr algn="ctr">
                  <a:lnSpc>
                    <a:spcPts val="2659"/>
                  </a:lnSpc>
                </a:pPr>
                <a:endParaRPr/>
              </a:p>
            </p:txBody>
          </p:sp>
        </p:grpSp>
        <p:sp>
          <p:nvSpPr>
            <p:cNvPr id="125" name="TextBox 125"/>
            <p:cNvSpPr txBox="1"/>
            <p:nvPr/>
          </p:nvSpPr>
          <p:spPr>
            <a:xfrm>
              <a:off x="1124814" y="268020"/>
              <a:ext cx="12617638" cy="1331797"/>
            </a:xfrm>
            <a:prstGeom prst="rect">
              <a:avLst/>
            </a:prstGeom>
          </p:spPr>
          <p:txBody>
            <a:bodyPr lIns="0" tIns="0" rIns="0" bIns="0" rtlCol="0" anchor="t">
              <a:spAutoFit/>
            </a:bodyPr>
            <a:lstStyle/>
            <a:p>
              <a:pPr algn="ctr">
                <a:lnSpc>
                  <a:spcPts val="4008"/>
                </a:lnSpc>
              </a:pPr>
              <a:r>
                <a:rPr lang="en-US" sz="2672">
                  <a:solidFill>
                    <a:srgbClr val="503D36"/>
                  </a:solidFill>
                  <a:latin typeface="Ambitions"/>
                </a:rPr>
                <a:t>BANDO ASTSUBAY MYO’LARI ADAY DEĞERLENDİRME PUANI</a:t>
              </a:r>
            </a:p>
            <a:p>
              <a:pPr marL="0" lvl="0" indent="0" algn="ctr">
                <a:lnSpc>
                  <a:spcPts val="3966"/>
                </a:lnSpc>
                <a:spcBef>
                  <a:spcPct val="0"/>
                </a:spcBef>
              </a:pPr>
              <a:r>
                <a:rPr lang="en-US" sz="2644">
                  <a:solidFill>
                    <a:srgbClr val="503D36"/>
                  </a:solidFill>
                  <a:latin typeface="Ambitions"/>
                </a:rPr>
                <a:t>TYT + FİZİKİ YETERLİLİK TESTİ + MÜLAKAT + MÜZİK YETENEĞİ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1000"/>
                                        <p:tgtEl>
                                          <p:spTgt spid="115"/>
                                        </p:tgtEl>
                                      </p:cBhvr>
                                    </p:animEffect>
                                    <p:anim calcmode="lin" valueType="num">
                                      <p:cBhvr>
                                        <p:cTn id="22" dur="1000" fill="hold"/>
                                        <p:tgtEl>
                                          <p:spTgt spid="115"/>
                                        </p:tgtEl>
                                        <p:attrNameLst>
                                          <p:attrName>ppt_x</p:attrName>
                                        </p:attrNameLst>
                                      </p:cBhvr>
                                      <p:tavLst>
                                        <p:tav tm="0">
                                          <p:val>
                                            <p:strVal val="#ppt_x"/>
                                          </p:val>
                                        </p:tav>
                                        <p:tav tm="100000">
                                          <p:val>
                                            <p:strVal val="#ppt_x"/>
                                          </p:val>
                                        </p:tav>
                                      </p:tavLst>
                                    </p:anim>
                                    <p:anim calcmode="lin" valueType="num">
                                      <p:cBhvr>
                                        <p:cTn id="23"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1000"/>
                                        <p:tgtEl>
                                          <p:spTgt spid="121"/>
                                        </p:tgtEl>
                                      </p:cBhvr>
                                    </p:animEffect>
                                    <p:anim calcmode="lin" valueType="num">
                                      <p:cBhvr>
                                        <p:cTn id="29" dur="1000" fill="hold"/>
                                        <p:tgtEl>
                                          <p:spTgt spid="121"/>
                                        </p:tgtEl>
                                        <p:attrNameLst>
                                          <p:attrName>ppt_x</p:attrName>
                                        </p:attrNameLst>
                                      </p:cBhvr>
                                      <p:tavLst>
                                        <p:tav tm="0">
                                          <p:val>
                                            <p:strVal val="#ppt_x"/>
                                          </p:val>
                                        </p:tav>
                                        <p:tav tm="100000">
                                          <p:val>
                                            <p:strVal val="#ppt_x"/>
                                          </p:val>
                                        </p:tav>
                                      </p:tavLst>
                                    </p:anim>
                                    <p:anim calcmode="lin" valueType="num">
                                      <p:cBhvr>
                                        <p:cTn id="30"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256948" y="1331671"/>
            <a:ext cx="2186870" cy="1191585"/>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7" name="TextBox 7"/>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2618086"/>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14" name="TextBox 14"/>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390492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5190915"/>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6477329"/>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564542" y="7763743"/>
            <a:ext cx="2186870" cy="1191585"/>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59" name="TextBox 59"/>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5666322" y="7851653"/>
            <a:ext cx="1998307" cy="1015766"/>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62" name="TextBox 62"/>
            <p:cNvSpPr txBox="1"/>
            <p:nvPr/>
          </p:nvSpPr>
          <p:spPr>
            <a:xfrm>
              <a:off x="0" y="-66675"/>
              <a:ext cx="544201" cy="343300"/>
            </a:xfrm>
            <a:prstGeom prst="rect">
              <a:avLst/>
            </a:prstGeom>
          </p:spPr>
          <p:txBody>
            <a:bodyPr lIns="51986" tIns="51986" rIns="51986" bIns="51986" rtlCol="0" anchor="ctr"/>
            <a:lstStyle/>
            <a:p>
              <a:pPr algn="ctr">
                <a:lnSpc>
                  <a:spcPts val="4200"/>
                </a:lnSpc>
              </a:pPr>
              <a:r>
                <a:rPr lang="en-US" sz="3000">
                  <a:solidFill>
                    <a:srgbClr val="503D36"/>
                  </a:solidFill>
                  <a:latin typeface="Anton"/>
                </a:rPr>
                <a:t>2. SEÇİM</a:t>
              </a:r>
            </a:p>
          </p:txBody>
        </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sp>
        <p:nvSpPr>
          <p:cNvPr id="90" name="AutoShape 90"/>
          <p:cNvSpPr/>
          <p:nvPr/>
        </p:nvSpPr>
        <p:spPr>
          <a:xfrm rot="-8791684">
            <a:off x="8604721" y="3770665"/>
            <a:ext cx="3145302" cy="0"/>
          </a:xfrm>
          <a:prstGeom prst="line">
            <a:avLst/>
          </a:prstGeom>
          <a:ln w="47625" cap="flat">
            <a:solidFill>
              <a:srgbClr val="E76262"/>
            </a:solidFill>
            <a:prstDash val="lgDash"/>
            <a:headEnd type="none" w="sm" len="sm"/>
            <a:tailEnd type="none" w="sm" len="sm"/>
          </a:ln>
        </p:spPr>
      </p:sp>
      <p:sp>
        <p:nvSpPr>
          <p:cNvPr id="91" name="AutoShape 91"/>
          <p:cNvSpPr/>
          <p:nvPr/>
        </p:nvSpPr>
        <p:spPr>
          <a:xfrm rot="-2000892">
            <a:off x="5923015" y="3770665"/>
            <a:ext cx="3145302" cy="0"/>
          </a:xfrm>
          <a:prstGeom prst="line">
            <a:avLst/>
          </a:prstGeom>
          <a:ln w="47625" cap="flat">
            <a:solidFill>
              <a:srgbClr val="E76262"/>
            </a:solidFill>
            <a:prstDash val="lgDash"/>
            <a:headEnd type="none" w="sm" len="sm"/>
            <a:tailEnd type="none" w="sm" len="sm"/>
          </a:ln>
        </p:spPr>
      </p:sp>
      <p:grpSp>
        <p:nvGrpSpPr>
          <p:cNvPr id="92" name="Group 92"/>
          <p:cNvGrpSpPr/>
          <p:nvPr/>
        </p:nvGrpSpPr>
        <p:grpSpPr>
          <a:xfrm>
            <a:off x="7862637" y="2179520"/>
            <a:ext cx="1902518" cy="1902518"/>
            <a:chOff x="0" y="0"/>
            <a:chExt cx="812800" cy="812800"/>
          </a:xfrm>
        </p:grpSpPr>
        <p:sp>
          <p:nvSpPr>
            <p:cNvPr id="93" name="Freeform 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94" name="TextBox 94"/>
            <p:cNvSpPr txBox="1"/>
            <p:nvPr/>
          </p:nvSpPr>
          <p:spPr>
            <a:xfrm>
              <a:off x="76200" y="-57150"/>
              <a:ext cx="660400" cy="793750"/>
            </a:xfrm>
            <a:prstGeom prst="rect">
              <a:avLst/>
            </a:prstGeom>
          </p:spPr>
          <p:txBody>
            <a:bodyPr lIns="47486" tIns="47486" rIns="47486" bIns="47486" rtlCol="0" anchor="ctr"/>
            <a:lstStyle/>
            <a:p>
              <a:pPr algn="ctr">
                <a:lnSpc>
                  <a:spcPts val="9799"/>
                </a:lnSpc>
              </a:pPr>
              <a:r>
                <a:rPr lang="tr-TR" sz="4800" dirty="0" smtClean="0">
                  <a:solidFill>
                    <a:srgbClr val="503D36"/>
                  </a:solidFill>
                  <a:latin typeface="Sniglet"/>
                </a:rPr>
                <a:t>MSÜ</a:t>
              </a:r>
              <a:endParaRPr lang="en-US" sz="4800" dirty="0">
                <a:solidFill>
                  <a:srgbClr val="503D36"/>
                </a:solidFill>
                <a:latin typeface="Sniglet"/>
              </a:endParaRPr>
            </a:p>
          </p:txBody>
        </p:sp>
      </p:grpSp>
      <p:grpSp>
        <p:nvGrpSpPr>
          <p:cNvPr id="95" name="Group 95"/>
          <p:cNvGrpSpPr/>
          <p:nvPr/>
        </p:nvGrpSpPr>
        <p:grpSpPr>
          <a:xfrm>
            <a:off x="3384801" y="4661839"/>
            <a:ext cx="10899074" cy="1303365"/>
            <a:chOff x="0" y="0"/>
            <a:chExt cx="3393203" cy="405776"/>
          </a:xfrm>
        </p:grpSpPr>
        <p:sp>
          <p:nvSpPr>
            <p:cNvPr id="96" name="Freeform 96"/>
            <p:cNvSpPr/>
            <p:nvPr/>
          </p:nvSpPr>
          <p:spPr>
            <a:xfrm>
              <a:off x="0" y="0"/>
              <a:ext cx="3393203" cy="405776"/>
            </a:xfrm>
            <a:custGeom>
              <a:avLst/>
              <a:gdLst/>
              <a:ahLst/>
              <a:cxnLst/>
              <a:rect l="l" t="t" r="r" b="b"/>
              <a:pathLst>
                <a:path w="3393203" h="405776">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id="97" name="TextBox 97"/>
            <p:cNvSpPr txBox="1"/>
            <p:nvPr/>
          </p:nvSpPr>
          <p:spPr>
            <a:xfrm>
              <a:off x="0" y="-47625"/>
              <a:ext cx="3393203" cy="453401"/>
            </a:xfrm>
            <a:prstGeom prst="rect">
              <a:avLst/>
            </a:prstGeom>
          </p:spPr>
          <p:txBody>
            <a:bodyPr lIns="42975" tIns="42975" rIns="42975" bIns="42975" rtlCol="0" anchor="ctr"/>
            <a:lstStyle/>
            <a:p>
              <a:pPr algn="ctr">
                <a:lnSpc>
                  <a:spcPts val="2659"/>
                </a:lnSpc>
              </a:pPr>
              <a:endParaRPr/>
            </a:p>
          </p:txBody>
        </p:sp>
      </p:grpSp>
      <p:sp>
        <p:nvSpPr>
          <p:cNvPr id="98" name="Freeform 98"/>
          <p:cNvSpPr/>
          <p:nvPr/>
        </p:nvSpPr>
        <p:spPr>
          <a:xfrm>
            <a:off x="2725000" y="2169995"/>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sp>
        <p:nvSpPr>
          <p:cNvPr id="99" name="Freeform 99"/>
          <p:cNvSpPr/>
          <p:nvPr/>
        </p:nvSpPr>
        <p:spPr>
          <a:xfrm>
            <a:off x="13652694" y="3487326"/>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sp>
        <p:nvSpPr>
          <p:cNvPr id="100" name="Freeform 100"/>
          <p:cNvSpPr/>
          <p:nvPr/>
        </p:nvSpPr>
        <p:spPr>
          <a:xfrm rot="-3942586" flipH="1" flipV="1">
            <a:off x="5249954" y="2705560"/>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8"/>
            <a:stretch>
              <a:fillRect t="-62571" r="-193516" b="-197067"/>
            </a:stretch>
          </a:blipFill>
        </p:spPr>
      </p:sp>
      <p:sp>
        <p:nvSpPr>
          <p:cNvPr id="101" name="Freeform 101"/>
          <p:cNvSpPr/>
          <p:nvPr/>
        </p:nvSpPr>
        <p:spPr>
          <a:xfrm rot="9777171" flipV="1">
            <a:off x="13536870" y="7792288"/>
            <a:ext cx="1011795" cy="696741"/>
          </a:xfrm>
          <a:custGeom>
            <a:avLst/>
            <a:gdLst/>
            <a:ahLst/>
            <a:cxnLst/>
            <a:rect l="l" t="t" r="r" b="b"/>
            <a:pathLst>
              <a:path w="1011795" h="696741">
                <a:moveTo>
                  <a:pt x="0" y="696741"/>
                </a:moveTo>
                <a:lnTo>
                  <a:pt x="1011794" y="696741"/>
                </a:lnTo>
                <a:lnTo>
                  <a:pt x="1011794" y="0"/>
                </a:lnTo>
                <a:lnTo>
                  <a:pt x="0" y="0"/>
                </a:lnTo>
                <a:lnTo>
                  <a:pt x="0" y="696741"/>
                </a:lnTo>
                <a:close/>
              </a:path>
            </a:pathLst>
          </a:custGeom>
          <a:blipFill>
            <a:blip r:embed="rId8"/>
            <a:stretch>
              <a:fillRect t="-62571" r="-193516" b="-197067"/>
            </a:stretch>
          </a:blipFill>
        </p:spPr>
      </p:sp>
      <p:sp>
        <p:nvSpPr>
          <p:cNvPr id="102" name="Freeform 102"/>
          <p:cNvSpPr/>
          <p:nvPr/>
        </p:nvSpPr>
        <p:spPr>
          <a:xfrm rot="-2294447">
            <a:off x="11844660" y="1995440"/>
            <a:ext cx="1343457" cy="1245292"/>
          </a:xfrm>
          <a:custGeom>
            <a:avLst/>
            <a:gdLst/>
            <a:ahLst/>
            <a:cxnLst/>
            <a:rect l="l" t="t" r="r" b="b"/>
            <a:pathLst>
              <a:path w="1343457" h="1245292">
                <a:moveTo>
                  <a:pt x="0" y="0"/>
                </a:moveTo>
                <a:lnTo>
                  <a:pt x="1343457" y="0"/>
                </a:lnTo>
                <a:lnTo>
                  <a:pt x="1343457" y="1245292"/>
                </a:lnTo>
                <a:lnTo>
                  <a:pt x="0" y="1245292"/>
                </a:lnTo>
                <a:lnTo>
                  <a:pt x="0" y="0"/>
                </a:lnTo>
                <a:close/>
              </a:path>
            </a:pathLst>
          </a:custGeom>
          <a:blipFill>
            <a:blip r:embed="rId9"/>
            <a:stretch>
              <a:fillRect/>
            </a:stretch>
          </a:blipFill>
        </p:spPr>
      </p:sp>
      <p:sp>
        <p:nvSpPr>
          <p:cNvPr id="103" name="TextBox 103"/>
          <p:cNvSpPr txBox="1"/>
          <p:nvPr/>
        </p:nvSpPr>
        <p:spPr>
          <a:xfrm>
            <a:off x="2821503" y="6297221"/>
            <a:ext cx="12088065" cy="1196340"/>
          </a:xfrm>
          <a:prstGeom prst="rect">
            <a:avLst/>
          </a:prstGeom>
        </p:spPr>
        <p:txBody>
          <a:bodyPr lIns="0" tIns="0" rIns="0" bIns="0" rtlCol="0" anchor="t">
            <a:spAutoFit/>
          </a:bodyPr>
          <a:lstStyle/>
          <a:p>
            <a:pPr marL="0" lvl="0" indent="0" algn="ctr">
              <a:lnSpc>
                <a:spcPts val="4649"/>
              </a:lnSpc>
              <a:spcBef>
                <a:spcPct val="0"/>
              </a:spcBef>
            </a:pPr>
            <a:r>
              <a:rPr lang="en-US" sz="3099" dirty="0">
                <a:solidFill>
                  <a:srgbClr val="503D36"/>
                </a:solidFill>
                <a:latin typeface="Ambitions"/>
              </a:rPr>
              <a:t>MSÜ </a:t>
            </a:r>
            <a:r>
              <a:rPr lang="en-US" sz="3099" dirty="0" err="1">
                <a:solidFill>
                  <a:srgbClr val="503D36"/>
                </a:solidFill>
                <a:latin typeface="Ambitions"/>
              </a:rPr>
              <a:t>Öğrenci</a:t>
            </a:r>
            <a:r>
              <a:rPr lang="en-US" sz="3099" dirty="0">
                <a:solidFill>
                  <a:srgbClr val="503D36"/>
                </a:solidFill>
                <a:latin typeface="Ambitions"/>
              </a:rPr>
              <a:t> </a:t>
            </a:r>
            <a:r>
              <a:rPr lang="en-US" sz="3099" dirty="0" err="1">
                <a:solidFill>
                  <a:srgbClr val="503D36"/>
                </a:solidFill>
                <a:latin typeface="Ambitions"/>
              </a:rPr>
              <a:t>seçim</a:t>
            </a:r>
            <a:r>
              <a:rPr lang="en-US" sz="3099" dirty="0">
                <a:solidFill>
                  <a:srgbClr val="503D36"/>
                </a:solidFill>
                <a:latin typeface="Ambitions"/>
              </a:rPr>
              <a:t> </a:t>
            </a:r>
            <a:r>
              <a:rPr lang="en-US" sz="3099" dirty="0" err="1">
                <a:solidFill>
                  <a:srgbClr val="503D36"/>
                </a:solidFill>
                <a:latin typeface="Ambitions"/>
              </a:rPr>
              <a:t>aşamaları</a:t>
            </a:r>
            <a:r>
              <a:rPr lang="en-US" sz="3099" dirty="0">
                <a:solidFill>
                  <a:srgbClr val="503D36"/>
                </a:solidFill>
                <a:latin typeface="Ambitions"/>
              </a:rPr>
              <a:t>; 2024 YKS </a:t>
            </a:r>
            <a:r>
              <a:rPr lang="en-US" sz="3099" dirty="0" err="1">
                <a:solidFill>
                  <a:srgbClr val="503D36"/>
                </a:solidFill>
                <a:latin typeface="Ambitions"/>
              </a:rPr>
              <a:t>oturumlarından</a:t>
            </a:r>
            <a:r>
              <a:rPr lang="en-US" sz="3099" dirty="0">
                <a:solidFill>
                  <a:srgbClr val="503D36"/>
                </a:solidFill>
                <a:latin typeface="Ambitions"/>
              </a:rPr>
              <a:t> </a:t>
            </a:r>
            <a:r>
              <a:rPr lang="en-US" sz="3099" dirty="0" err="1">
                <a:solidFill>
                  <a:srgbClr val="503D36"/>
                </a:solidFill>
                <a:latin typeface="Ambitions"/>
              </a:rPr>
              <a:t>hemen</a:t>
            </a:r>
            <a:r>
              <a:rPr lang="en-US" sz="3099" dirty="0">
                <a:solidFill>
                  <a:srgbClr val="503D36"/>
                </a:solidFill>
                <a:latin typeface="Ambitions"/>
              </a:rPr>
              <a:t> </a:t>
            </a:r>
            <a:r>
              <a:rPr lang="en-US" sz="3099" dirty="0" err="1">
                <a:solidFill>
                  <a:srgbClr val="503D36"/>
                </a:solidFill>
                <a:latin typeface="Ambitions"/>
              </a:rPr>
              <a:t>sonra</a:t>
            </a:r>
            <a:r>
              <a:rPr lang="en-US" sz="3099" dirty="0">
                <a:solidFill>
                  <a:srgbClr val="503D36"/>
                </a:solidFill>
                <a:latin typeface="Ambitions"/>
              </a:rPr>
              <a:t> MSÜ Kara Harp </a:t>
            </a:r>
            <a:r>
              <a:rPr lang="en-US" sz="3099" dirty="0" err="1">
                <a:solidFill>
                  <a:srgbClr val="503D36"/>
                </a:solidFill>
                <a:latin typeface="Ambitions"/>
              </a:rPr>
              <a:t>Okulu</a:t>
            </a:r>
            <a:r>
              <a:rPr lang="en-US" sz="3099" dirty="0">
                <a:solidFill>
                  <a:srgbClr val="503D36"/>
                </a:solidFill>
                <a:latin typeface="Ambitions"/>
              </a:rPr>
              <a:t> </a:t>
            </a:r>
            <a:r>
              <a:rPr lang="en-US" sz="3099" dirty="0" err="1">
                <a:solidFill>
                  <a:srgbClr val="503D36"/>
                </a:solidFill>
                <a:latin typeface="Ambitions"/>
              </a:rPr>
              <a:t>Çankaya</a:t>
            </a:r>
            <a:r>
              <a:rPr lang="en-US" sz="3099" dirty="0">
                <a:solidFill>
                  <a:srgbClr val="503D36"/>
                </a:solidFill>
                <a:latin typeface="Ambitions"/>
              </a:rPr>
              <a:t> / Ankara </a:t>
            </a:r>
            <a:r>
              <a:rPr lang="en-US" sz="3099" dirty="0" err="1">
                <a:solidFill>
                  <a:srgbClr val="503D36"/>
                </a:solidFill>
                <a:latin typeface="Ambitions"/>
              </a:rPr>
              <a:t>yerleşkesinde</a:t>
            </a:r>
            <a:r>
              <a:rPr lang="en-US" sz="3099" dirty="0">
                <a:solidFill>
                  <a:srgbClr val="503D36"/>
                </a:solidFill>
                <a:latin typeface="Ambitions"/>
              </a:rPr>
              <a:t> </a:t>
            </a:r>
            <a:r>
              <a:rPr lang="en-US" sz="3099" dirty="0" err="1">
                <a:solidFill>
                  <a:srgbClr val="503D36"/>
                </a:solidFill>
                <a:latin typeface="Ambitions"/>
              </a:rPr>
              <a:t>icra</a:t>
            </a:r>
            <a:r>
              <a:rPr lang="en-US" sz="3099" dirty="0">
                <a:solidFill>
                  <a:srgbClr val="503D36"/>
                </a:solidFill>
                <a:latin typeface="Ambitions"/>
              </a:rPr>
              <a:t> </a:t>
            </a:r>
            <a:r>
              <a:rPr lang="en-US" sz="3099" dirty="0" err="1">
                <a:solidFill>
                  <a:srgbClr val="503D36"/>
                </a:solidFill>
                <a:latin typeface="Ambitions"/>
              </a:rPr>
              <a:t>edilir</a:t>
            </a:r>
            <a:r>
              <a:rPr lang="en-US" sz="3099" dirty="0">
                <a:solidFill>
                  <a:srgbClr val="503D36"/>
                </a:solidFill>
                <a:latin typeface="Ambitions"/>
              </a:rPr>
              <a:t>. </a:t>
            </a:r>
          </a:p>
        </p:txBody>
      </p:sp>
      <p:sp>
        <p:nvSpPr>
          <p:cNvPr id="104" name="Freeform 104"/>
          <p:cNvSpPr/>
          <p:nvPr/>
        </p:nvSpPr>
        <p:spPr>
          <a:xfrm rot="2326902">
            <a:off x="2232004" y="7518012"/>
            <a:ext cx="1343457" cy="1245292"/>
          </a:xfrm>
          <a:custGeom>
            <a:avLst/>
            <a:gdLst/>
            <a:ahLst/>
            <a:cxnLst/>
            <a:rect l="l" t="t" r="r" b="b"/>
            <a:pathLst>
              <a:path w="1343457" h="1245292">
                <a:moveTo>
                  <a:pt x="0" y="0"/>
                </a:moveTo>
                <a:lnTo>
                  <a:pt x="1343457" y="0"/>
                </a:lnTo>
                <a:lnTo>
                  <a:pt x="1343457" y="1245292"/>
                </a:lnTo>
                <a:lnTo>
                  <a:pt x="0" y="1245292"/>
                </a:lnTo>
                <a:lnTo>
                  <a:pt x="0" y="0"/>
                </a:lnTo>
                <a:close/>
              </a:path>
            </a:pathLst>
          </a:custGeom>
          <a:blipFill>
            <a:blip r:embed="rId9"/>
            <a:stretch>
              <a:fillRect/>
            </a:stretch>
          </a:blipFill>
        </p:spPr>
      </p:sp>
      <p:sp>
        <p:nvSpPr>
          <p:cNvPr id="105" name="Freeform 105"/>
          <p:cNvSpPr/>
          <p:nvPr/>
        </p:nvSpPr>
        <p:spPr>
          <a:xfrm>
            <a:off x="7755813" y="8298758"/>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sp>
        <p:nvSpPr>
          <p:cNvPr id="106" name="Freeform 106"/>
          <p:cNvSpPr/>
          <p:nvPr/>
        </p:nvSpPr>
        <p:spPr>
          <a:xfrm>
            <a:off x="2375671" y="5709950"/>
            <a:ext cx="698658" cy="1076930"/>
          </a:xfrm>
          <a:custGeom>
            <a:avLst/>
            <a:gdLst/>
            <a:ahLst/>
            <a:cxnLst/>
            <a:rect l="l" t="t" r="r" b="b"/>
            <a:pathLst>
              <a:path w="698658" h="1076930">
                <a:moveTo>
                  <a:pt x="0" y="0"/>
                </a:moveTo>
                <a:lnTo>
                  <a:pt x="698658" y="0"/>
                </a:lnTo>
                <a:lnTo>
                  <a:pt x="698658" y="1076930"/>
                </a:lnTo>
                <a:lnTo>
                  <a:pt x="0" y="107693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07" name="Group 107"/>
          <p:cNvGrpSpPr/>
          <p:nvPr/>
        </p:nvGrpSpPr>
        <p:grpSpPr>
          <a:xfrm>
            <a:off x="594866" y="1690137"/>
            <a:ext cx="1232729" cy="7134324"/>
            <a:chOff x="0" y="0"/>
            <a:chExt cx="1643639" cy="9512432"/>
          </a:xfrm>
        </p:grpSpPr>
        <p:sp>
          <p:nvSpPr>
            <p:cNvPr id="108" name="TextBox 108"/>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6" name="TextBox 116"/>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7" name="TextBox 117"/>
          <p:cNvSpPr txBox="1"/>
          <p:nvPr/>
        </p:nvSpPr>
        <p:spPr>
          <a:xfrm>
            <a:off x="3817368" y="4928900"/>
            <a:ext cx="10077626" cy="781050"/>
          </a:xfrm>
          <a:prstGeom prst="rect">
            <a:avLst/>
          </a:prstGeom>
        </p:spPr>
        <p:txBody>
          <a:bodyPr lIns="0" tIns="0" rIns="0" bIns="0" rtlCol="0" anchor="t">
            <a:spAutoFit/>
          </a:bodyPr>
          <a:lstStyle/>
          <a:p>
            <a:pPr marL="0" lvl="0" indent="0" algn="ctr">
              <a:lnSpc>
                <a:spcPts val="6240"/>
              </a:lnSpc>
              <a:spcBef>
                <a:spcPct val="0"/>
              </a:spcBef>
            </a:pPr>
            <a:r>
              <a:rPr lang="en-US" sz="5200" dirty="0">
                <a:solidFill>
                  <a:srgbClr val="503D36"/>
                </a:solidFill>
                <a:latin typeface="Anton"/>
              </a:rPr>
              <a:t>ÖĞRENCI SEÇIMLERI NEREDE YAPILACAK?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1000"/>
                                        <p:tgtEl>
                                          <p:spTgt spid="95"/>
                                        </p:tgtEl>
                                      </p:cBhvr>
                                    </p:animEffect>
                                    <p:anim calcmode="lin" valueType="num">
                                      <p:cBhvr>
                                        <p:cTn id="18" dur="1000" fill="hold"/>
                                        <p:tgtEl>
                                          <p:spTgt spid="95"/>
                                        </p:tgtEl>
                                        <p:attrNameLst>
                                          <p:attrName>ppt_x</p:attrName>
                                        </p:attrNameLst>
                                      </p:cBhvr>
                                      <p:tavLst>
                                        <p:tav tm="0">
                                          <p:val>
                                            <p:strVal val="#ppt_x"/>
                                          </p:val>
                                        </p:tav>
                                        <p:tav tm="100000">
                                          <p:val>
                                            <p:strVal val="#ppt_x"/>
                                          </p:val>
                                        </p:tav>
                                      </p:tavLst>
                                    </p:anim>
                                    <p:anim calcmode="lin" valueType="num">
                                      <p:cBhvr>
                                        <p:cTn id="19" dur="1000" fill="hold"/>
                                        <p:tgtEl>
                                          <p:spTgt spid="9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1000"/>
                                        <p:tgtEl>
                                          <p:spTgt spid="103"/>
                                        </p:tgtEl>
                                      </p:cBhvr>
                                    </p:animEffect>
                                    <p:anim calcmode="lin" valueType="num">
                                      <p:cBhvr>
                                        <p:cTn id="35" dur="1000" fill="hold"/>
                                        <p:tgtEl>
                                          <p:spTgt spid="103"/>
                                        </p:tgtEl>
                                        <p:attrNameLst>
                                          <p:attrName>ppt_x</p:attrName>
                                        </p:attrNameLst>
                                      </p:cBhvr>
                                      <p:tavLst>
                                        <p:tav tm="0">
                                          <p:val>
                                            <p:strVal val="#ppt_x"/>
                                          </p:val>
                                        </p:tav>
                                        <p:tav tm="100000">
                                          <p:val>
                                            <p:strVal val="#ppt_x"/>
                                          </p:val>
                                        </p:tav>
                                      </p:tavLst>
                                    </p:anim>
                                    <p:anim calcmode="lin" valueType="num">
                                      <p:cBhvr>
                                        <p:cTn id="36" dur="1000" fill="hold"/>
                                        <p:tgtEl>
                                          <p:spTgt spid="10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1000"/>
                                        <p:tgtEl>
                                          <p:spTgt spid="106"/>
                                        </p:tgtEl>
                                      </p:cBhvr>
                                    </p:animEffect>
                                    <p:anim calcmode="lin" valueType="num">
                                      <p:cBhvr>
                                        <p:cTn id="40" dur="1000" fill="hold"/>
                                        <p:tgtEl>
                                          <p:spTgt spid="106"/>
                                        </p:tgtEl>
                                        <p:attrNameLst>
                                          <p:attrName>ppt_x</p:attrName>
                                        </p:attrNameLst>
                                      </p:cBhvr>
                                      <p:tavLst>
                                        <p:tav tm="0">
                                          <p:val>
                                            <p:strVal val="#ppt_x"/>
                                          </p:val>
                                        </p:tav>
                                        <p:tav tm="100000">
                                          <p:val>
                                            <p:strVal val="#ppt_x"/>
                                          </p:val>
                                        </p:tav>
                                      </p:tavLst>
                                    </p:anim>
                                    <p:anim calcmode="lin" valueType="num">
                                      <p:cBhvr>
                                        <p:cTn id="41"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5"/>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8" name="TextBox 2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31" name="TextBox 31"/>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35" name="TextBox 35"/>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38" name="TextBox 38"/>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40290" y="1622751"/>
            <a:ext cx="263115" cy="263115"/>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59" name="TextBox 5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0" name="Group 60"/>
          <p:cNvGrpSpPr/>
          <p:nvPr/>
        </p:nvGrpSpPr>
        <p:grpSpPr>
          <a:xfrm>
            <a:off x="1540290" y="2470372"/>
            <a:ext cx="263115" cy="26311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3317993"/>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4165614"/>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5013235"/>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860856"/>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6708477"/>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7556097"/>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8403718"/>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564542" y="1331671"/>
            <a:ext cx="2186870" cy="1191585"/>
            <a:chOff x="0" y="0"/>
            <a:chExt cx="595553" cy="324506"/>
          </a:xfrm>
        </p:grpSpPr>
        <p:sp>
          <p:nvSpPr>
            <p:cNvPr id="85" name="Freeform 8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86" name="TextBox 86"/>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87" name="Group 87"/>
          <p:cNvGrpSpPr/>
          <p:nvPr/>
        </p:nvGrpSpPr>
        <p:grpSpPr>
          <a:xfrm>
            <a:off x="15666322" y="1419581"/>
            <a:ext cx="1998307" cy="1015766"/>
            <a:chOff x="0" y="0"/>
            <a:chExt cx="544201" cy="276625"/>
          </a:xfrm>
        </p:grpSpPr>
        <p:sp>
          <p:nvSpPr>
            <p:cNvPr id="88" name="Freeform 8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89" name="TextBox 89"/>
            <p:cNvSpPr txBox="1"/>
            <p:nvPr/>
          </p:nvSpPr>
          <p:spPr>
            <a:xfrm>
              <a:off x="0" y="-66675"/>
              <a:ext cx="544201" cy="343300"/>
            </a:xfrm>
            <a:prstGeom prst="rect">
              <a:avLst/>
            </a:prstGeom>
          </p:spPr>
          <p:txBody>
            <a:bodyPr lIns="51986" tIns="51986" rIns="51986" bIns="51986" rtlCol="0" anchor="ctr"/>
            <a:lstStyle/>
            <a:p>
              <a:pPr algn="ctr">
                <a:lnSpc>
                  <a:spcPts val="4200"/>
                </a:lnSpc>
              </a:pPr>
              <a:r>
                <a:rPr lang="en-US" sz="3000">
                  <a:solidFill>
                    <a:srgbClr val="FFFFFF"/>
                  </a:solidFill>
                  <a:latin typeface="Anton"/>
                </a:rPr>
                <a:t>BOY/KİLO</a:t>
              </a:r>
            </a:p>
          </p:txBody>
        </p:sp>
      </p:grpSp>
      <p:grpSp>
        <p:nvGrpSpPr>
          <p:cNvPr id="90" name="Group 90"/>
          <p:cNvGrpSpPr/>
          <p:nvPr/>
        </p:nvGrpSpPr>
        <p:grpSpPr>
          <a:xfrm>
            <a:off x="2493695" y="3809671"/>
            <a:ext cx="6795871" cy="4630776"/>
            <a:chOff x="0" y="0"/>
            <a:chExt cx="1789859" cy="1219628"/>
          </a:xfrm>
        </p:grpSpPr>
        <p:sp>
          <p:nvSpPr>
            <p:cNvPr id="91" name="Freeform 91"/>
            <p:cNvSpPr/>
            <p:nvPr/>
          </p:nvSpPr>
          <p:spPr>
            <a:xfrm>
              <a:off x="0" y="0"/>
              <a:ext cx="1789859" cy="1219628"/>
            </a:xfrm>
            <a:custGeom>
              <a:avLst/>
              <a:gdLst/>
              <a:ahLst/>
              <a:cxnLst/>
              <a:rect l="l" t="t" r="r" b="b"/>
              <a:pathLst>
                <a:path w="1789859" h="1219628">
                  <a:moveTo>
                    <a:pt x="68353" y="0"/>
                  </a:moveTo>
                  <a:lnTo>
                    <a:pt x="1721506" y="0"/>
                  </a:lnTo>
                  <a:cubicBezTo>
                    <a:pt x="1739635" y="0"/>
                    <a:pt x="1757020" y="7201"/>
                    <a:pt x="1769839" y="20020"/>
                  </a:cubicBezTo>
                  <a:cubicBezTo>
                    <a:pt x="1782657" y="32839"/>
                    <a:pt x="1789859" y="50224"/>
                    <a:pt x="1789859" y="68353"/>
                  </a:cubicBezTo>
                  <a:lnTo>
                    <a:pt x="1789859" y="1151275"/>
                  </a:lnTo>
                  <a:cubicBezTo>
                    <a:pt x="1789859" y="1189026"/>
                    <a:pt x="1759257" y="1219628"/>
                    <a:pt x="1721506" y="1219628"/>
                  </a:cubicBezTo>
                  <a:lnTo>
                    <a:pt x="68353" y="1219628"/>
                  </a:lnTo>
                  <a:cubicBezTo>
                    <a:pt x="30602" y="1219628"/>
                    <a:pt x="0" y="1189026"/>
                    <a:pt x="0" y="1151275"/>
                  </a:cubicBezTo>
                  <a:lnTo>
                    <a:pt x="0" y="68353"/>
                  </a:lnTo>
                  <a:cubicBezTo>
                    <a:pt x="0" y="30602"/>
                    <a:pt x="30602" y="0"/>
                    <a:pt x="68353" y="0"/>
                  </a:cubicBezTo>
                  <a:close/>
                </a:path>
              </a:pathLst>
            </a:custGeom>
            <a:solidFill>
              <a:srgbClr val="000000">
                <a:alpha val="0"/>
              </a:srgbClr>
            </a:solidFill>
            <a:ln w="28575" cap="rnd">
              <a:solidFill>
                <a:srgbClr val="E76262"/>
              </a:solidFill>
              <a:prstDash val="lgDash"/>
              <a:round/>
            </a:ln>
          </p:spPr>
        </p:sp>
        <p:sp>
          <p:nvSpPr>
            <p:cNvPr id="92" name="TextBox 92"/>
            <p:cNvSpPr txBox="1"/>
            <p:nvPr/>
          </p:nvSpPr>
          <p:spPr>
            <a:xfrm>
              <a:off x="0" y="-28575"/>
              <a:ext cx="1789859" cy="1248203"/>
            </a:xfrm>
            <a:prstGeom prst="rect">
              <a:avLst/>
            </a:prstGeom>
          </p:spPr>
          <p:txBody>
            <a:bodyPr lIns="50800" tIns="50800" rIns="50800" bIns="50800" rtlCol="0" anchor="ctr"/>
            <a:lstStyle/>
            <a:p>
              <a:pPr algn="ctr">
                <a:lnSpc>
                  <a:spcPts val="2659"/>
                </a:lnSpc>
              </a:pPr>
              <a:endParaRPr/>
            </a:p>
          </p:txBody>
        </p:sp>
      </p:grpSp>
      <p:sp>
        <p:nvSpPr>
          <p:cNvPr id="93" name="TextBox 93"/>
          <p:cNvSpPr txBox="1"/>
          <p:nvPr/>
        </p:nvSpPr>
        <p:spPr>
          <a:xfrm>
            <a:off x="2874872" y="4071639"/>
            <a:ext cx="6033516" cy="904875"/>
          </a:xfrm>
          <a:prstGeom prst="rect">
            <a:avLst/>
          </a:prstGeom>
        </p:spPr>
        <p:txBody>
          <a:bodyPr lIns="0" tIns="0" rIns="0" bIns="0" rtlCol="0" anchor="t">
            <a:spAutoFit/>
          </a:bodyPr>
          <a:lstStyle/>
          <a:p>
            <a:pPr marL="0" lvl="0" indent="0" algn="ctr">
              <a:lnSpc>
                <a:spcPts val="3749"/>
              </a:lnSpc>
              <a:spcBef>
                <a:spcPct val="0"/>
              </a:spcBef>
            </a:pPr>
            <a:r>
              <a:rPr lang="en-US" sz="2499">
                <a:solidFill>
                  <a:srgbClr val="503D36"/>
                </a:solidFill>
                <a:latin typeface="Anton"/>
              </a:rPr>
              <a:t>KARA HARP ,DENİZ HARP ve ASTSUBAY MYO İÇİN BOY KİLO ŞARTI</a:t>
            </a:r>
          </a:p>
        </p:txBody>
      </p:sp>
      <p:sp>
        <p:nvSpPr>
          <p:cNvPr id="94" name="TextBox 94"/>
          <p:cNvSpPr txBox="1"/>
          <p:nvPr/>
        </p:nvSpPr>
        <p:spPr>
          <a:xfrm>
            <a:off x="2727016" y="6456064"/>
            <a:ext cx="6033516" cy="438150"/>
          </a:xfrm>
          <a:prstGeom prst="rect">
            <a:avLst/>
          </a:prstGeom>
        </p:spPr>
        <p:txBody>
          <a:bodyPr lIns="0" tIns="0" rIns="0" bIns="0" rtlCol="0" anchor="t">
            <a:spAutoFit/>
          </a:bodyPr>
          <a:lstStyle/>
          <a:p>
            <a:pPr marL="0" lvl="0" indent="0" algn="ctr">
              <a:lnSpc>
                <a:spcPts val="3749"/>
              </a:lnSpc>
              <a:spcBef>
                <a:spcPct val="0"/>
              </a:spcBef>
            </a:pPr>
            <a:r>
              <a:rPr lang="en-US" sz="2499" dirty="0">
                <a:solidFill>
                  <a:srgbClr val="503D36"/>
                </a:solidFill>
                <a:latin typeface="Anton"/>
              </a:rPr>
              <a:t>HAVA HARP OKULU İÇİN BOY KİLO ŞARTI</a:t>
            </a:r>
          </a:p>
        </p:txBody>
      </p:sp>
      <p:sp>
        <p:nvSpPr>
          <p:cNvPr id="95" name="Freeform 95"/>
          <p:cNvSpPr/>
          <p:nvPr/>
        </p:nvSpPr>
        <p:spPr>
          <a:xfrm>
            <a:off x="13915304" y="3449550"/>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sp>
        <p:nvSpPr>
          <p:cNvPr id="96" name="Freeform 96"/>
          <p:cNvSpPr/>
          <p:nvPr/>
        </p:nvSpPr>
        <p:spPr>
          <a:xfrm rot="1255237">
            <a:off x="2136994" y="7871551"/>
            <a:ext cx="1180043" cy="812600"/>
          </a:xfrm>
          <a:custGeom>
            <a:avLst/>
            <a:gdLst/>
            <a:ahLst/>
            <a:cxnLst/>
            <a:rect l="l" t="t" r="r" b="b"/>
            <a:pathLst>
              <a:path w="1180043" h="812600">
                <a:moveTo>
                  <a:pt x="0" y="0"/>
                </a:moveTo>
                <a:lnTo>
                  <a:pt x="1180043" y="0"/>
                </a:lnTo>
                <a:lnTo>
                  <a:pt x="1180043" y="812600"/>
                </a:lnTo>
                <a:lnTo>
                  <a:pt x="0" y="812600"/>
                </a:lnTo>
                <a:lnTo>
                  <a:pt x="0" y="0"/>
                </a:lnTo>
                <a:close/>
              </a:path>
            </a:pathLst>
          </a:custGeom>
          <a:blipFill>
            <a:blip r:embed="rId8"/>
            <a:stretch>
              <a:fillRect t="-62571" r="-193516" b="-197067"/>
            </a:stretch>
          </a:blipFill>
        </p:spPr>
      </p:sp>
      <p:sp>
        <p:nvSpPr>
          <p:cNvPr id="97" name="Freeform 97"/>
          <p:cNvSpPr/>
          <p:nvPr/>
        </p:nvSpPr>
        <p:spPr>
          <a:xfrm rot="-298565" flipH="1">
            <a:off x="3058823" y="8308513"/>
            <a:ext cx="728793" cy="501861"/>
          </a:xfrm>
          <a:custGeom>
            <a:avLst/>
            <a:gdLst/>
            <a:ahLst/>
            <a:cxnLst/>
            <a:rect l="l" t="t" r="r" b="b"/>
            <a:pathLst>
              <a:path w="728793" h="501861">
                <a:moveTo>
                  <a:pt x="728794" y="0"/>
                </a:moveTo>
                <a:lnTo>
                  <a:pt x="0" y="0"/>
                </a:lnTo>
                <a:lnTo>
                  <a:pt x="0" y="501861"/>
                </a:lnTo>
                <a:lnTo>
                  <a:pt x="728794" y="501861"/>
                </a:lnTo>
                <a:lnTo>
                  <a:pt x="728794" y="0"/>
                </a:lnTo>
                <a:close/>
              </a:path>
            </a:pathLst>
          </a:custGeom>
          <a:blipFill>
            <a:blip r:embed="rId8"/>
            <a:stretch>
              <a:fillRect t="-62571" r="-193516" b="-197067"/>
            </a:stretch>
          </a:blipFill>
        </p:spPr>
      </p:sp>
      <p:sp>
        <p:nvSpPr>
          <p:cNvPr id="98" name="Freeform 98"/>
          <p:cNvSpPr/>
          <p:nvPr/>
        </p:nvSpPr>
        <p:spPr>
          <a:xfrm>
            <a:off x="7232152" y="8117681"/>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grpSp>
        <p:nvGrpSpPr>
          <p:cNvPr id="99" name="Group 99"/>
          <p:cNvGrpSpPr/>
          <p:nvPr/>
        </p:nvGrpSpPr>
        <p:grpSpPr>
          <a:xfrm>
            <a:off x="594866" y="1690137"/>
            <a:ext cx="1232729" cy="7134324"/>
            <a:chOff x="0" y="0"/>
            <a:chExt cx="1643639" cy="9512432"/>
          </a:xfrm>
        </p:grpSpPr>
        <p:sp>
          <p:nvSpPr>
            <p:cNvPr id="100" name="TextBox 100"/>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4" name="TextBox 104"/>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09" name="Group 109"/>
          <p:cNvGrpSpPr/>
          <p:nvPr/>
        </p:nvGrpSpPr>
        <p:grpSpPr>
          <a:xfrm>
            <a:off x="3715023" y="1698847"/>
            <a:ext cx="10200281" cy="1543050"/>
            <a:chOff x="0" y="0"/>
            <a:chExt cx="2686494" cy="406400"/>
          </a:xfrm>
        </p:grpSpPr>
        <p:sp>
          <p:nvSpPr>
            <p:cNvPr id="110" name="Freeform 110"/>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sp>
        <p:sp>
          <p:nvSpPr>
            <p:cNvPr id="111" name="TextBox 111"/>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112" name="TextBox 112"/>
          <p:cNvSpPr txBox="1"/>
          <p:nvPr/>
        </p:nvSpPr>
        <p:spPr>
          <a:xfrm>
            <a:off x="4119856" y="2003276"/>
            <a:ext cx="9431499" cy="1000125"/>
          </a:xfrm>
          <a:prstGeom prst="rect">
            <a:avLst/>
          </a:prstGeom>
        </p:spPr>
        <p:txBody>
          <a:bodyPr lIns="0" tIns="0" rIns="0" bIns="0" rtlCol="0" anchor="t">
            <a:spAutoFit/>
          </a:bodyPr>
          <a:lstStyle/>
          <a:p>
            <a:pPr marL="0" lvl="0" indent="0" algn="ctr">
              <a:lnSpc>
                <a:spcPts val="7920"/>
              </a:lnSpc>
              <a:spcBef>
                <a:spcPct val="0"/>
              </a:spcBef>
            </a:pPr>
            <a:r>
              <a:rPr lang="en-US" sz="6600">
                <a:solidFill>
                  <a:srgbClr val="503D36"/>
                </a:solidFill>
                <a:latin typeface="Anton"/>
              </a:rPr>
              <a:t>BOY VE KİLO ŞARTI</a:t>
            </a:r>
          </a:p>
        </p:txBody>
      </p:sp>
      <p:sp>
        <p:nvSpPr>
          <p:cNvPr id="113" name="Freeform 113"/>
          <p:cNvSpPr/>
          <p:nvPr/>
        </p:nvSpPr>
        <p:spPr>
          <a:xfrm>
            <a:off x="9577060" y="4002881"/>
            <a:ext cx="6250093" cy="4437566"/>
          </a:xfrm>
          <a:custGeom>
            <a:avLst/>
            <a:gdLst/>
            <a:ahLst/>
            <a:cxnLst/>
            <a:rect l="l" t="t" r="r" b="b"/>
            <a:pathLst>
              <a:path w="6250093" h="4437566">
                <a:moveTo>
                  <a:pt x="0" y="0"/>
                </a:moveTo>
                <a:lnTo>
                  <a:pt x="6250092" y="0"/>
                </a:lnTo>
                <a:lnTo>
                  <a:pt x="6250092" y="4437566"/>
                </a:lnTo>
                <a:lnTo>
                  <a:pt x="0" y="443756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4" name="TextBox 114"/>
          <p:cNvSpPr txBox="1"/>
          <p:nvPr/>
        </p:nvSpPr>
        <p:spPr>
          <a:xfrm>
            <a:off x="3161100" y="5100339"/>
            <a:ext cx="5461060" cy="917575"/>
          </a:xfrm>
          <a:prstGeom prst="rect">
            <a:avLst/>
          </a:prstGeom>
        </p:spPr>
        <p:txBody>
          <a:bodyPr lIns="0" tIns="0" rIns="0" bIns="0" rtlCol="0" anchor="t">
            <a:spAutoFit/>
          </a:bodyPr>
          <a:lstStyle/>
          <a:p>
            <a:pPr algn="ctr">
              <a:lnSpc>
                <a:spcPts val="3499"/>
              </a:lnSpc>
            </a:pPr>
            <a:r>
              <a:rPr lang="en-US" sz="2499">
                <a:solidFill>
                  <a:srgbClr val="503D36"/>
                </a:solidFill>
                <a:latin typeface="Ambitions"/>
              </a:rPr>
              <a:t>Erkeklerde en az 165-210cm, Kadınlarda en az 160-200 cm olarak,</a:t>
            </a:r>
          </a:p>
        </p:txBody>
      </p:sp>
      <p:sp>
        <p:nvSpPr>
          <p:cNvPr id="115" name="TextBox 115"/>
          <p:cNvSpPr txBox="1"/>
          <p:nvPr/>
        </p:nvSpPr>
        <p:spPr>
          <a:xfrm>
            <a:off x="2874872" y="6934178"/>
            <a:ext cx="6033516" cy="917575"/>
          </a:xfrm>
          <a:prstGeom prst="rect">
            <a:avLst/>
          </a:prstGeom>
        </p:spPr>
        <p:txBody>
          <a:bodyPr lIns="0" tIns="0" rIns="0" bIns="0" rtlCol="0" anchor="t">
            <a:spAutoFit/>
          </a:bodyPr>
          <a:lstStyle/>
          <a:p>
            <a:pPr algn="ctr">
              <a:lnSpc>
                <a:spcPts val="3499"/>
              </a:lnSpc>
            </a:pPr>
            <a:r>
              <a:rPr lang="en-US" sz="2499">
                <a:solidFill>
                  <a:srgbClr val="503D36"/>
                </a:solidFill>
                <a:latin typeface="Ambitions"/>
              </a:rPr>
              <a:t>Hava Harp Okulu erkek ve kadın adayları için ise 165-190 cm aralığında uygulanmaktadır.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anim calcmode="lin" valueType="num">
                                      <p:cBhvr>
                                        <p:cTn id="13" dur="1000" fill="hold"/>
                                        <p:tgtEl>
                                          <p:spTgt spid="112"/>
                                        </p:tgtEl>
                                        <p:attrNameLst>
                                          <p:attrName>ppt_x</p:attrName>
                                        </p:attrNameLst>
                                      </p:cBhvr>
                                      <p:tavLst>
                                        <p:tav tm="0">
                                          <p:val>
                                            <p:strVal val="#ppt_x"/>
                                          </p:val>
                                        </p:tav>
                                        <p:tav tm="100000">
                                          <p:val>
                                            <p:strVal val="#ppt_x"/>
                                          </p:val>
                                        </p:tav>
                                      </p:tavLst>
                                    </p:anim>
                                    <p:anim calcmode="lin" valueType="num">
                                      <p:cBhvr>
                                        <p:cTn id="14"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1000" fill="hold"/>
                                        <p:tgtEl>
                                          <p:spTgt spid="9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1000"/>
                                        <p:tgtEl>
                                          <p:spTgt spid="93"/>
                                        </p:tgtEl>
                                      </p:cBhvr>
                                    </p:animEffect>
                                    <p:anim calcmode="lin" valueType="num">
                                      <p:cBhvr>
                                        <p:cTn id="25" dur="1000" fill="hold"/>
                                        <p:tgtEl>
                                          <p:spTgt spid="93"/>
                                        </p:tgtEl>
                                        <p:attrNameLst>
                                          <p:attrName>ppt_x</p:attrName>
                                        </p:attrNameLst>
                                      </p:cBhvr>
                                      <p:tavLst>
                                        <p:tav tm="0">
                                          <p:val>
                                            <p:strVal val="#ppt_x"/>
                                          </p:val>
                                        </p:tav>
                                        <p:tav tm="100000">
                                          <p:val>
                                            <p:strVal val="#ppt_x"/>
                                          </p:val>
                                        </p:tav>
                                      </p:tavLst>
                                    </p:anim>
                                    <p:anim calcmode="lin" valueType="num">
                                      <p:cBhvr>
                                        <p:cTn id="26" dur="1000" fill="hold"/>
                                        <p:tgtEl>
                                          <p:spTgt spid="9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fade">
                                      <p:cBhvr>
                                        <p:cTn id="29" dur="1000"/>
                                        <p:tgtEl>
                                          <p:spTgt spid="114"/>
                                        </p:tgtEl>
                                      </p:cBhvr>
                                    </p:animEffect>
                                    <p:anim calcmode="lin" valueType="num">
                                      <p:cBhvr>
                                        <p:cTn id="30" dur="1000" fill="hold"/>
                                        <p:tgtEl>
                                          <p:spTgt spid="114"/>
                                        </p:tgtEl>
                                        <p:attrNameLst>
                                          <p:attrName>ppt_x</p:attrName>
                                        </p:attrNameLst>
                                      </p:cBhvr>
                                      <p:tavLst>
                                        <p:tav tm="0">
                                          <p:val>
                                            <p:strVal val="#ppt_x"/>
                                          </p:val>
                                        </p:tav>
                                        <p:tav tm="100000">
                                          <p:val>
                                            <p:strVal val="#ppt_x"/>
                                          </p:val>
                                        </p:tav>
                                      </p:tavLst>
                                    </p:anim>
                                    <p:anim calcmode="lin" valueType="num">
                                      <p:cBhvr>
                                        <p:cTn id="31"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fade">
                                      <p:cBhvr>
                                        <p:cTn id="36" dur="1000"/>
                                        <p:tgtEl>
                                          <p:spTgt spid="94"/>
                                        </p:tgtEl>
                                      </p:cBhvr>
                                    </p:animEffect>
                                    <p:anim calcmode="lin" valueType="num">
                                      <p:cBhvr>
                                        <p:cTn id="37" dur="1000" fill="hold"/>
                                        <p:tgtEl>
                                          <p:spTgt spid="94"/>
                                        </p:tgtEl>
                                        <p:attrNameLst>
                                          <p:attrName>ppt_x</p:attrName>
                                        </p:attrNameLst>
                                      </p:cBhvr>
                                      <p:tavLst>
                                        <p:tav tm="0">
                                          <p:val>
                                            <p:strVal val="#ppt_x"/>
                                          </p:val>
                                        </p:tav>
                                        <p:tav tm="100000">
                                          <p:val>
                                            <p:strVal val="#ppt_x"/>
                                          </p:val>
                                        </p:tav>
                                      </p:tavLst>
                                    </p:anim>
                                    <p:anim calcmode="lin" valueType="num">
                                      <p:cBhvr>
                                        <p:cTn id="38" dur="1000" fill="hold"/>
                                        <p:tgtEl>
                                          <p:spTgt spid="9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1000"/>
                                        <p:tgtEl>
                                          <p:spTgt spid="115"/>
                                        </p:tgtEl>
                                      </p:cBhvr>
                                    </p:animEffect>
                                    <p:anim calcmode="lin" valueType="num">
                                      <p:cBhvr>
                                        <p:cTn id="42" dur="1000" fill="hold"/>
                                        <p:tgtEl>
                                          <p:spTgt spid="115"/>
                                        </p:tgtEl>
                                        <p:attrNameLst>
                                          <p:attrName>ppt_x</p:attrName>
                                        </p:attrNameLst>
                                      </p:cBhvr>
                                      <p:tavLst>
                                        <p:tav tm="0">
                                          <p:val>
                                            <p:strVal val="#ppt_x"/>
                                          </p:val>
                                        </p:tav>
                                        <p:tav tm="100000">
                                          <p:val>
                                            <p:strVal val="#ppt_x"/>
                                          </p:val>
                                        </p:tav>
                                      </p:tavLst>
                                    </p:anim>
                                    <p:anim calcmode="lin" valueType="num">
                                      <p:cBhvr>
                                        <p:cTn id="43"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12" grpId="0"/>
      <p:bldP spid="114" grpId="0"/>
      <p:bldP spid="1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81698" y="-400614"/>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sp>
        <p:nvSpPr>
          <p:cNvPr id="53" name="Freeform 53"/>
          <p:cNvSpPr/>
          <p:nvPr/>
        </p:nvSpPr>
        <p:spPr>
          <a:xfrm rot="372915">
            <a:off x="9343282" y="8377009"/>
            <a:ext cx="3017826" cy="145233"/>
          </a:xfrm>
          <a:custGeom>
            <a:avLst/>
            <a:gdLst/>
            <a:ahLst/>
            <a:cxnLst/>
            <a:rect l="l" t="t" r="r" b="b"/>
            <a:pathLst>
              <a:path w="3017826" h="145233">
                <a:moveTo>
                  <a:pt x="0" y="0"/>
                </a:moveTo>
                <a:lnTo>
                  <a:pt x="3017826" y="0"/>
                </a:lnTo>
                <a:lnTo>
                  <a:pt x="3017826" y="145232"/>
                </a:lnTo>
                <a:lnTo>
                  <a:pt x="0" y="145232"/>
                </a:lnTo>
                <a:lnTo>
                  <a:pt x="0" y="0"/>
                </a:lnTo>
                <a:close/>
              </a:path>
            </a:pathLst>
          </a:custGeom>
          <a:blipFill>
            <a:blip r:embed="rId4"/>
            <a:stretch>
              <a:fillRect/>
            </a:stretch>
          </a:blipFill>
        </p:spPr>
      </p:sp>
      <p:sp>
        <p:nvSpPr>
          <p:cNvPr id="54" name="Freeform 54"/>
          <p:cNvSpPr/>
          <p:nvPr/>
        </p:nvSpPr>
        <p:spPr>
          <a:xfrm rot="-320063">
            <a:off x="11954634" y="7251265"/>
            <a:ext cx="3940143" cy="189619"/>
          </a:xfrm>
          <a:custGeom>
            <a:avLst/>
            <a:gdLst/>
            <a:ahLst/>
            <a:cxnLst/>
            <a:rect l="l" t="t" r="r" b="b"/>
            <a:pathLst>
              <a:path w="3940143" h="189619">
                <a:moveTo>
                  <a:pt x="0" y="0"/>
                </a:moveTo>
                <a:lnTo>
                  <a:pt x="3940143" y="0"/>
                </a:lnTo>
                <a:lnTo>
                  <a:pt x="3940143" y="189620"/>
                </a:lnTo>
                <a:lnTo>
                  <a:pt x="0" y="189620"/>
                </a:lnTo>
                <a:lnTo>
                  <a:pt x="0" y="0"/>
                </a:lnTo>
                <a:close/>
              </a:path>
            </a:pathLst>
          </a:custGeom>
          <a:blipFill>
            <a:blip r:embed="rId4"/>
            <a:stretch>
              <a:fillRect/>
            </a:stretch>
          </a:blipFill>
        </p:spPr>
      </p:sp>
      <p:grpSp>
        <p:nvGrpSpPr>
          <p:cNvPr id="55" name="Group 55"/>
          <p:cNvGrpSpPr/>
          <p:nvPr/>
        </p:nvGrpSpPr>
        <p:grpSpPr>
          <a:xfrm>
            <a:off x="1337094" y="1028700"/>
            <a:ext cx="14956138" cy="8229600"/>
            <a:chOff x="0" y="0"/>
            <a:chExt cx="3939065" cy="2167467"/>
          </a:xfrm>
        </p:grpSpPr>
        <p:sp>
          <p:nvSpPr>
            <p:cNvPr id="56" name="Freeform 56"/>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7" name="TextBox 57"/>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8" name="Group 58"/>
          <p:cNvGrpSpPr/>
          <p:nvPr/>
        </p:nvGrpSpPr>
        <p:grpSpPr>
          <a:xfrm>
            <a:off x="15970932" y="3904921"/>
            <a:ext cx="2186870" cy="1191585"/>
            <a:chOff x="0" y="0"/>
            <a:chExt cx="2915827" cy="1588780"/>
          </a:xfrm>
        </p:grpSpPr>
        <p:grpSp>
          <p:nvGrpSpPr>
            <p:cNvPr id="59" name="Group 59"/>
            <p:cNvGrpSpPr/>
            <p:nvPr/>
          </p:nvGrpSpPr>
          <p:grpSpPr>
            <a:xfrm>
              <a:off x="0" y="0"/>
              <a:ext cx="2915827" cy="1588780"/>
              <a:chOff x="0" y="0"/>
              <a:chExt cx="595553" cy="324506"/>
            </a:xfrm>
          </p:grpSpPr>
          <p:sp>
            <p:nvSpPr>
              <p:cNvPr id="60" name="Freeform 6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61" name="TextBox 61"/>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62" name="Group 62"/>
            <p:cNvGrpSpPr/>
            <p:nvPr/>
          </p:nvGrpSpPr>
          <p:grpSpPr>
            <a:xfrm>
              <a:off x="135707" y="117213"/>
              <a:ext cx="2664410" cy="1354354"/>
              <a:chOff x="0" y="0"/>
              <a:chExt cx="544201" cy="276625"/>
            </a:xfrm>
          </p:grpSpPr>
          <p:sp>
            <p:nvSpPr>
              <p:cNvPr id="63" name="Freeform 6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64" name="TextBox 64"/>
              <p:cNvSpPr txBox="1"/>
              <p:nvPr/>
            </p:nvSpPr>
            <p:spPr>
              <a:xfrm>
                <a:off x="0" y="-47625"/>
                <a:ext cx="544201" cy="324250"/>
              </a:xfrm>
              <a:prstGeom prst="rect">
                <a:avLst/>
              </a:prstGeom>
            </p:spPr>
            <p:txBody>
              <a:bodyPr lIns="51986" tIns="51986" rIns="51986" bIns="51986" rtlCol="0" anchor="ctr"/>
              <a:lstStyle/>
              <a:p>
                <a:pPr algn="ctr">
                  <a:lnSpc>
                    <a:spcPts val="2939"/>
                  </a:lnSpc>
                </a:pPr>
                <a:r>
                  <a:rPr lang="en-US" sz="2099">
                    <a:solidFill>
                      <a:srgbClr val="503D36"/>
                    </a:solidFill>
                    <a:latin typeface="Anton"/>
                  </a:rPr>
                  <a:t>EVRAKLAR</a:t>
                </a:r>
              </a:p>
            </p:txBody>
          </p:sp>
        </p:grpSp>
      </p:grpSp>
      <p:grpSp>
        <p:nvGrpSpPr>
          <p:cNvPr id="65" name="Group 65"/>
          <p:cNvGrpSpPr/>
          <p:nvPr/>
        </p:nvGrpSpPr>
        <p:grpSpPr>
          <a:xfrm>
            <a:off x="1540290" y="1622751"/>
            <a:ext cx="263115" cy="263115"/>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7" name="TextBox 6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8" name="Group 68"/>
          <p:cNvGrpSpPr/>
          <p:nvPr/>
        </p:nvGrpSpPr>
        <p:grpSpPr>
          <a:xfrm>
            <a:off x="1540290" y="2470372"/>
            <a:ext cx="263115" cy="263115"/>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0" name="TextBox 7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1" name="Group 71"/>
          <p:cNvGrpSpPr/>
          <p:nvPr/>
        </p:nvGrpSpPr>
        <p:grpSpPr>
          <a:xfrm>
            <a:off x="1540290" y="3317993"/>
            <a:ext cx="263115" cy="263115"/>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4" name="Group 74"/>
          <p:cNvGrpSpPr/>
          <p:nvPr/>
        </p:nvGrpSpPr>
        <p:grpSpPr>
          <a:xfrm>
            <a:off x="1540290" y="4165614"/>
            <a:ext cx="263115" cy="263115"/>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7" name="Group 77"/>
          <p:cNvGrpSpPr/>
          <p:nvPr/>
        </p:nvGrpSpPr>
        <p:grpSpPr>
          <a:xfrm>
            <a:off x="1540290" y="5013235"/>
            <a:ext cx="263115" cy="263115"/>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0" name="Group 80"/>
          <p:cNvGrpSpPr/>
          <p:nvPr/>
        </p:nvGrpSpPr>
        <p:grpSpPr>
          <a:xfrm>
            <a:off x="1540290" y="5860856"/>
            <a:ext cx="263115" cy="263115"/>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3" name="Group 83"/>
          <p:cNvGrpSpPr/>
          <p:nvPr/>
        </p:nvGrpSpPr>
        <p:grpSpPr>
          <a:xfrm>
            <a:off x="1540290" y="6708477"/>
            <a:ext cx="263115" cy="263115"/>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6" name="Group 86"/>
          <p:cNvGrpSpPr/>
          <p:nvPr/>
        </p:nvGrpSpPr>
        <p:grpSpPr>
          <a:xfrm>
            <a:off x="1540290" y="7556097"/>
            <a:ext cx="263115" cy="263115"/>
            <a:chOff x="0" y="0"/>
            <a:chExt cx="812800" cy="812800"/>
          </a:xfrm>
        </p:grpSpPr>
        <p:sp>
          <p:nvSpPr>
            <p:cNvPr id="87" name="Freeform 8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9" name="Group 89"/>
          <p:cNvGrpSpPr/>
          <p:nvPr/>
        </p:nvGrpSpPr>
        <p:grpSpPr>
          <a:xfrm>
            <a:off x="1540290" y="8403718"/>
            <a:ext cx="263115" cy="263115"/>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1" name="TextBox 9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2" name="Group 92"/>
          <p:cNvGrpSpPr>
            <a:grpSpLocks noChangeAspect="1"/>
          </p:cNvGrpSpPr>
          <p:nvPr/>
        </p:nvGrpSpPr>
        <p:grpSpPr>
          <a:xfrm rot="-317438">
            <a:off x="11667188" y="2044839"/>
            <a:ext cx="3932408" cy="5235486"/>
            <a:chOff x="0" y="0"/>
            <a:chExt cx="3663950" cy="4878070"/>
          </a:xfrm>
        </p:grpSpPr>
        <p:sp>
          <p:nvSpPr>
            <p:cNvPr id="93" name="Freeform 9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5"/>
              <a:stretch>
                <a:fillRect l="-50291" r="-50291"/>
              </a:stretch>
            </a:blipFill>
          </p:spPr>
        </p:sp>
        <p:sp>
          <p:nvSpPr>
            <p:cNvPr id="94" name="Freeform 9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sp>
      </p:grpSp>
      <p:grpSp>
        <p:nvGrpSpPr>
          <p:cNvPr id="95" name="Group 95"/>
          <p:cNvGrpSpPr/>
          <p:nvPr/>
        </p:nvGrpSpPr>
        <p:grpSpPr>
          <a:xfrm>
            <a:off x="2493219" y="1331671"/>
            <a:ext cx="7425873" cy="1524942"/>
            <a:chOff x="0" y="0"/>
            <a:chExt cx="2490953" cy="511530"/>
          </a:xfrm>
        </p:grpSpPr>
        <p:sp>
          <p:nvSpPr>
            <p:cNvPr id="96" name="Freeform 96"/>
            <p:cNvSpPr/>
            <p:nvPr/>
          </p:nvSpPr>
          <p:spPr>
            <a:xfrm>
              <a:off x="0" y="0"/>
              <a:ext cx="2490953" cy="511530"/>
            </a:xfrm>
            <a:custGeom>
              <a:avLst/>
              <a:gdLst/>
              <a:ahLst/>
              <a:cxnLst/>
              <a:rect l="l" t="t" r="r" b="b"/>
              <a:pathLst>
                <a:path w="2490953" h="511530">
                  <a:moveTo>
                    <a:pt x="104256" y="0"/>
                  </a:moveTo>
                  <a:lnTo>
                    <a:pt x="2386697" y="0"/>
                  </a:lnTo>
                  <a:cubicBezTo>
                    <a:pt x="2414347" y="0"/>
                    <a:pt x="2440865" y="10984"/>
                    <a:pt x="2460417" y="30536"/>
                  </a:cubicBezTo>
                  <a:cubicBezTo>
                    <a:pt x="2479969" y="50088"/>
                    <a:pt x="2490953" y="76606"/>
                    <a:pt x="2490953" y="104256"/>
                  </a:cubicBezTo>
                  <a:lnTo>
                    <a:pt x="2490953" y="407274"/>
                  </a:lnTo>
                  <a:cubicBezTo>
                    <a:pt x="2490953" y="434925"/>
                    <a:pt x="2479969" y="461442"/>
                    <a:pt x="2460417" y="480994"/>
                  </a:cubicBezTo>
                  <a:cubicBezTo>
                    <a:pt x="2440865" y="500546"/>
                    <a:pt x="2414347" y="511530"/>
                    <a:pt x="2386697" y="511530"/>
                  </a:cubicBezTo>
                  <a:lnTo>
                    <a:pt x="104256" y="511530"/>
                  </a:lnTo>
                  <a:cubicBezTo>
                    <a:pt x="76606" y="511530"/>
                    <a:pt x="50088" y="500546"/>
                    <a:pt x="30536" y="480994"/>
                  </a:cubicBezTo>
                  <a:cubicBezTo>
                    <a:pt x="10984" y="461442"/>
                    <a:pt x="0" y="434925"/>
                    <a:pt x="0" y="407274"/>
                  </a:cubicBezTo>
                  <a:lnTo>
                    <a:pt x="0" y="104256"/>
                  </a:lnTo>
                  <a:cubicBezTo>
                    <a:pt x="0" y="76606"/>
                    <a:pt x="10984" y="50088"/>
                    <a:pt x="30536" y="30536"/>
                  </a:cubicBezTo>
                  <a:cubicBezTo>
                    <a:pt x="50088" y="10984"/>
                    <a:pt x="76606" y="0"/>
                    <a:pt x="104256" y="0"/>
                  </a:cubicBezTo>
                  <a:close/>
                </a:path>
              </a:pathLst>
            </a:custGeom>
            <a:solidFill>
              <a:srgbClr val="000000">
                <a:alpha val="0"/>
              </a:srgbClr>
            </a:solidFill>
            <a:ln w="47625" cap="rnd">
              <a:solidFill>
                <a:srgbClr val="E76262"/>
              </a:solidFill>
              <a:prstDash val="lgDash"/>
              <a:round/>
            </a:ln>
          </p:spPr>
        </p:sp>
        <p:sp>
          <p:nvSpPr>
            <p:cNvPr id="97" name="TextBox 97"/>
            <p:cNvSpPr txBox="1"/>
            <p:nvPr/>
          </p:nvSpPr>
          <p:spPr>
            <a:xfrm>
              <a:off x="0" y="-47625"/>
              <a:ext cx="2490953" cy="559155"/>
            </a:xfrm>
            <a:prstGeom prst="rect">
              <a:avLst/>
            </a:prstGeom>
          </p:spPr>
          <p:txBody>
            <a:bodyPr lIns="39886" tIns="39886" rIns="39886" bIns="39886" rtlCol="0" anchor="ctr"/>
            <a:lstStyle/>
            <a:p>
              <a:pPr algn="ctr">
                <a:lnSpc>
                  <a:spcPts val="2660"/>
                </a:lnSpc>
              </a:pPr>
              <a:endParaRPr/>
            </a:p>
          </p:txBody>
        </p:sp>
      </p:grpSp>
      <p:grpSp>
        <p:nvGrpSpPr>
          <p:cNvPr id="98" name="Group 98"/>
          <p:cNvGrpSpPr>
            <a:grpSpLocks noChangeAspect="1"/>
          </p:cNvGrpSpPr>
          <p:nvPr/>
        </p:nvGrpSpPr>
        <p:grpSpPr>
          <a:xfrm rot="382726">
            <a:off x="9495428" y="4318579"/>
            <a:ext cx="3065397" cy="4081176"/>
            <a:chOff x="0" y="0"/>
            <a:chExt cx="3663950" cy="4878070"/>
          </a:xfrm>
        </p:grpSpPr>
        <p:sp>
          <p:nvSpPr>
            <p:cNvPr id="99" name="Freeform 99"/>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6"/>
              <a:stretch>
                <a:fillRect l="-50291" r="-50291"/>
              </a:stretch>
            </a:blipFill>
          </p:spPr>
        </p:sp>
        <p:sp>
          <p:nvSpPr>
            <p:cNvPr id="100" name="Freeform 100"/>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sp>
      </p:grpSp>
      <p:sp>
        <p:nvSpPr>
          <p:cNvPr id="101" name="Freeform 101"/>
          <p:cNvSpPr/>
          <p:nvPr/>
        </p:nvSpPr>
        <p:spPr>
          <a:xfrm>
            <a:off x="13861901" y="8251362"/>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sp>
        <p:nvSpPr>
          <p:cNvPr id="102" name="Freeform 102"/>
          <p:cNvSpPr/>
          <p:nvPr/>
        </p:nvSpPr>
        <p:spPr>
          <a:xfrm>
            <a:off x="7517895" y="5210451"/>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9">
              <a:extLst>
                <a:ext uri="{96DAC541-7B7A-43D3-8B79-37D633B846F1}">
                  <asvg:svgBlip xmlns:asvg="http://schemas.microsoft.com/office/drawing/2016/SVG/main" xmlns="" r:embed="rId10"/>
                </a:ext>
              </a:extLst>
            </a:blip>
            <a:stretch>
              <a:fillRect t="-112263"/>
            </a:stretch>
          </a:blipFill>
        </p:spPr>
      </p:sp>
      <p:sp>
        <p:nvSpPr>
          <p:cNvPr id="103" name="Freeform 103"/>
          <p:cNvSpPr/>
          <p:nvPr/>
        </p:nvSpPr>
        <p:spPr>
          <a:xfrm rot="-299626">
            <a:off x="9446534" y="1562612"/>
            <a:ext cx="1395047" cy="304713"/>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9">
              <a:extLst>
                <a:ext uri="{96DAC541-7B7A-43D3-8B79-37D633B846F1}">
                  <asvg:svgBlip xmlns:asvg="http://schemas.microsoft.com/office/drawing/2016/SVG/main" xmlns="" r:embed="rId10"/>
                </a:ext>
              </a:extLst>
            </a:blip>
            <a:stretch>
              <a:fillRect t="-112263"/>
            </a:stretch>
          </a:blipFill>
        </p:spPr>
      </p:sp>
      <p:sp>
        <p:nvSpPr>
          <p:cNvPr id="104" name="Freeform 104"/>
          <p:cNvSpPr/>
          <p:nvPr/>
        </p:nvSpPr>
        <p:spPr>
          <a:xfrm rot="3319912" flipH="1">
            <a:off x="9005142" y="3927968"/>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1">
              <a:extLst>
                <a:ext uri="{96DAC541-7B7A-43D3-8B79-37D633B846F1}">
                  <asvg:svgBlip xmlns:asvg="http://schemas.microsoft.com/office/drawing/2016/SVG/main" xmlns="" r:embed="rId12"/>
                </a:ext>
              </a:extLst>
            </a:blip>
            <a:stretch>
              <a:fillRect l="-33955" t="-48632"/>
            </a:stretch>
          </a:blipFill>
        </p:spPr>
      </p:sp>
      <p:sp>
        <p:nvSpPr>
          <p:cNvPr id="105" name="Freeform 105"/>
          <p:cNvSpPr/>
          <p:nvPr/>
        </p:nvSpPr>
        <p:spPr>
          <a:xfrm rot="-9526410" flipH="1">
            <a:off x="15071014" y="1527933"/>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1">
              <a:extLst>
                <a:ext uri="{96DAC541-7B7A-43D3-8B79-37D633B846F1}">
                  <asvg:svgBlip xmlns:asvg="http://schemas.microsoft.com/office/drawing/2016/SVG/main" xmlns="" r:embed="rId12"/>
                </a:ext>
              </a:extLst>
            </a:blip>
            <a:stretch>
              <a:fillRect l="-33955" t="-48632"/>
            </a:stretch>
          </a:blipFill>
        </p:spPr>
      </p:sp>
      <p:sp>
        <p:nvSpPr>
          <p:cNvPr id="106" name="Freeform 106"/>
          <p:cNvSpPr/>
          <p:nvPr/>
        </p:nvSpPr>
        <p:spPr>
          <a:xfrm rot="-1090401">
            <a:off x="12972942" y="1677896"/>
            <a:ext cx="902449" cy="887056"/>
          </a:xfrm>
          <a:custGeom>
            <a:avLst/>
            <a:gdLst/>
            <a:ahLst/>
            <a:cxnLst/>
            <a:rect l="l" t="t" r="r" b="b"/>
            <a:pathLst>
              <a:path w="902449" h="887056">
                <a:moveTo>
                  <a:pt x="0" y="0"/>
                </a:moveTo>
                <a:lnTo>
                  <a:pt x="902449" y="0"/>
                </a:lnTo>
                <a:lnTo>
                  <a:pt x="902449" y="887055"/>
                </a:lnTo>
                <a:lnTo>
                  <a:pt x="0" y="887055"/>
                </a:lnTo>
                <a:lnTo>
                  <a:pt x="0" y="0"/>
                </a:lnTo>
                <a:close/>
              </a:path>
            </a:pathLst>
          </a:custGeom>
          <a:blipFill>
            <a:blip r:embed="rId13"/>
            <a:stretch>
              <a:fillRect/>
            </a:stretch>
          </a:blipFill>
        </p:spPr>
      </p:sp>
      <p:sp>
        <p:nvSpPr>
          <p:cNvPr id="107" name="TextBox 107"/>
          <p:cNvSpPr txBox="1"/>
          <p:nvPr/>
        </p:nvSpPr>
        <p:spPr>
          <a:xfrm>
            <a:off x="2837596" y="1611329"/>
            <a:ext cx="6737119" cy="990600"/>
          </a:xfrm>
          <a:prstGeom prst="rect">
            <a:avLst/>
          </a:prstGeom>
        </p:spPr>
        <p:txBody>
          <a:bodyPr lIns="0" tIns="0" rIns="0" bIns="0" rtlCol="0" anchor="t">
            <a:spAutoFit/>
          </a:bodyPr>
          <a:lstStyle/>
          <a:p>
            <a:pPr marL="0" lvl="0" indent="0" algn="ctr">
              <a:lnSpc>
                <a:spcPts val="3959"/>
              </a:lnSpc>
              <a:spcBef>
                <a:spcPct val="0"/>
              </a:spcBef>
            </a:pPr>
            <a:r>
              <a:rPr lang="en-US" sz="3299">
                <a:solidFill>
                  <a:srgbClr val="503D36"/>
                </a:solidFill>
                <a:latin typeface="Anton"/>
              </a:rPr>
              <a:t>HARP OKULU VE ASTSUBAY MYO KATILACAĞI SEÇİM AŞAMALARI </a:t>
            </a:r>
          </a:p>
        </p:txBody>
      </p:sp>
      <p:grpSp>
        <p:nvGrpSpPr>
          <p:cNvPr id="108" name="Group 108"/>
          <p:cNvGrpSpPr/>
          <p:nvPr/>
        </p:nvGrpSpPr>
        <p:grpSpPr>
          <a:xfrm>
            <a:off x="594866" y="1690137"/>
            <a:ext cx="1232729" cy="7134324"/>
            <a:chOff x="0" y="0"/>
            <a:chExt cx="1643639" cy="9512432"/>
          </a:xfrm>
        </p:grpSpPr>
        <p:sp>
          <p:nvSpPr>
            <p:cNvPr id="109" name="TextBox 109"/>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6" name="TextBox 116"/>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7" name="TextBox 117"/>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8" name="Freeform 118"/>
          <p:cNvSpPr/>
          <p:nvPr/>
        </p:nvSpPr>
        <p:spPr>
          <a:xfrm rot="196745">
            <a:off x="10766659" y="3899753"/>
            <a:ext cx="892263" cy="877044"/>
          </a:xfrm>
          <a:custGeom>
            <a:avLst/>
            <a:gdLst/>
            <a:ahLst/>
            <a:cxnLst/>
            <a:rect l="l" t="t" r="r" b="b"/>
            <a:pathLst>
              <a:path w="892263" h="877044">
                <a:moveTo>
                  <a:pt x="0" y="0"/>
                </a:moveTo>
                <a:lnTo>
                  <a:pt x="892263" y="0"/>
                </a:lnTo>
                <a:lnTo>
                  <a:pt x="892263" y="877043"/>
                </a:lnTo>
                <a:lnTo>
                  <a:pt x="0" y="877043"/>
                </a:lnTo>
                <a:lnTo>
                  <a:pt x="0" y="0"/>
                </a:lnTo>
                <a:close/>
              </a:path>
            </a:pathLst>
          </a:custGeom>
          <a:blipFill>
            <a:blip r:embed="rId13"/>
            <a:stretch>
              <a:fillRect/>
            </a:stretch>
          </a:blipFill>
        </p:spPr>
      </p:sp>
      <p:sp>
        <p:nvSpPr>
          <p:cNvPr id="119" name="TextBox 119"/>
          <p:cNvSpPr txBox="1"/>
          <p:nvPr/>
        </p:nvSpPr>
        <p:spPr>
          <a:xfrm>
            <a:off x="2621591" y="3055218"/>
            <a:ext cx="4566642" cy="4500880"/>
          </a:xfrm>
          <a:prstGeom prst="rect">
            <a:avLst/>
          </a:prstGeom>
        </p:spPr>
        <p:txBody>
          <a:bodyPr lIns="0" tIns="0" rIns="0" bIns="0" rtlCol="0" anchor="t">
            <a:spAutoFit/>
          </a:bodyPr>
          <a:lstStyle/>
          <a:p>
            <a:pPr>
              <a:lnSpc>
                <a:spcPts val="3920"/>
              </a:lnSpc>
            </a:pPr>
            <a:r>
              <a:rPr lang="en-US" sz="2800" dirty="0">
                <a:solidFill>
                  <a:srgbClr val="503D36"/>
                </a:solidFill>
                <a:latin typeface="Ambitions"/>
              </a:rPr>
              <a:t>- </a:t>
            </a:r>
            <a:r>
              <a:rPr lang="en-US" sz="2800" dirty="0" err="1">
                <a:solidFill>
                  <a:srgbClr val="503D36"/>
                </a:solidFill>
                <a:latin typeface="Ambitions"/>
              </a:rPr>
              <a:t>Evrak</a:t>
            </a:r>
            <a:r>
              <a:rPr lang="en-US" sz="2800" dirty="0">
                <a:solidFill>
                  <a:srgbClr val="503D36"/>
                </a:solidFill>
                <a:latin typeface="Ambitions"/>
              </a:rPr>
              <a:t> </a:t>
            </a:r>
            <a:r>
              <a:rPr lang="en-US" sz="2800" dirty="0" err="1">
                <a:solidFill>
                  <a:srgbClr val="503D36"/>
                </a:solidFill>
                <a:latin typeface="Ambitions"/>
              </a:rPr>
              <a:t>Kontrol</a:t>
            </a:r>
            <a:r>
              <a:rPr lang="en-US" sz="2800" dirty="0">
                <a:solidFill>
                  <a:srgbClr val="503D36"/>
                </a:solidFill>
                <a:latin typeface="Ambitions"/>
              </a:rPr>
              <a:t> </a:t>
            </a:r>
          </a:p>
          <a:p>
            <a:pPr>
              <a:lnSpc>
                <a:spcPts val="3920"/>
              </a:lnSpc>
            </a:pPr>
            <a:r>
              <a:rPr lang="en-US" sz="2800" dirty="0">
                <a:solidFill>
                  <a:srgbClr val="503D36"/>
                </a:solidFill>
                <a:latin typeface="Ambitions"/>
              </a:rPr>
              <a:t>- </a:t>
            </a:r>
            <a:r>
              <a:rPr lang="en-US" sz="2800" dirty="0" err="1">
                <a:solidFill>
                  <a:srgbClr val="503D36"/>
                </a:solidFill>
                <a:latin typeface="Ambitions"/>
              </a:rPr>
              <a:t>Fiziki</a:t>
            </a:r>
            <a:r>
              <a:rPr lang="en-US" sz="2800" dirty="0">
                <a:solidFill>
                  <a:srgbClr val="503D36"/>
                </a:solidFill>
                <a:latin typeface="Ambitions"/>
              </a:rPr>
              <a:t> </a:t>
            </a:r>
            <a:r>
              <a:rPr lang="en-US" sz="2800" dirty="0" err="1">
                <a:solidFill>
                  <a:srgbClr val="503D36"/>
                </a:solidFill>
                <a:latin typeface="Ambitions"/>
              </a:rPr>
              <a:t>Değerlendirme</a:t>
            </a:r>
            <a:r>
              <a:rPr lang="en-US" sz="2800" dirty="0">
                <a:solidFill>
                  <a:srgbClr val="503D36"/>
                </a:solidFill>
                <a:latin typeface="Ambitions"/>
              </a:rPr>
              <a:t> </a:t>
            </a:r>
          </a:p>
          <a:p>
            <a:pPr>
              <a:lnSpc>
                <a:spcPts val="3920"/>
              </a:lnSpc>
            </a:pPr>
            <a:r>
              <a:rPr lang="en-US" sz="2800" dirty="0">
                <a:solidFill>
                  <a:srgbClr val="503D36"/>
                </a:solidFill>
                <a:latin typeface="Ambitions"/>
              </a:rPr>
              <a:t>- </a:t>
            </a:r>
            <a:r>
              <a:rPr lang="en-US" sz="2800" dirty="0" err="1">
                <a:solidFill>
                  <a:srgbClr val="503D36"/>
                </a:solidFill>
                <a:latin typeface="Ambitions"/>
              </a:rPr>
              <a:t>Kişilik</a:t>
            </a:r>
            <a:r>
              <a:rPr lang="en-US" sz="2800" dirty="0">
                <a:solidFill>
                  <a:srgbClr val="503D36"/>
                </a:solidFill>
                <a:latin typeface="Ambitions"/>
              </a:rPr>
              <a:t> </a:t>
            </a:r>
            <a:r>
              <a:rPr lang="en-US" sz="2800" dirty="0" err="1">
                <a:solidFill>
                  <a:srgbClr val="503D36"/>
                </a:solidFill>
                <a:latin typeface="Ambitions"/>
              </a:rPr>
              <a:t>Değerlendirme</a:t>
            </a:r>
            <a:r>
              <a:rPr lang="en-US" sz="2800" dirty="0">
                <a:solidFill>
                  <a:srgbClr val="503D36"/>
                </a:solidFill>
                <a:latin typeface="Ambitions"/>
              </a:rPr>
              <a:t> </a:t>
            </a:r>
            <a:r>
              <a:rPr lang="en-US" sz="2800" dirty="0" err="1">
                <a:solidFill>
                  <a:srgbClr val="503D36"/>
                </a:solidFill>
                <a:latin typeface="Ambitions"/>
              </a:rPr>
              <a:t>Testi</a:t>
            </a:r>
            <a:r>
              <a:rPr lang="en-US" sz="2800" dirty="0">
                <a:solidFill>
                  <a:srgbClr val="503D36"/>
                </a:solidFill>
                <a:latin typeface="Ambitions"/>
              </a:rPr>
              <a:t> </a:t>
            </a:r>
          </a:p>
          <a:p>
            <a:pPr>
              <a:lnSpc>
                <a:spcPts val="3920"/>
              </a:lnSpc>
            </a:pPr>
            <a:r>
              <a:rPr lang="en-US" sz="2800" dirty="0">
                <a:solidFill>
                  <a:srgbClr val="503D36"/>
                </a:solidFill>
                <a:latin typeface="Ambitions"/>
              </a:rPr>
              <a:t>- </a:t>
            </a:r>
            <a:r>
              <a:rPr lang="en-US" sz="2800" dirty="0" err="1">
                <a:solidFill>
                  <a:srgbClr val="503D36"/>
                </a:solidFill>
                <a:latin typeface="Ambitions"/>
              </a:rPr>
              <a:t>Fiziki</a:t>
            </a:r>
            <a:r>
              <a:rPr lang="en-US" sz="2800" dirty="0">
                <a:solidFill>
                  <a:srgbClr val="503D36"/>
                </a:solidFill>
                <a:latin typeface="Ambitions"/>
              </a:rPr>
              <a:t> </a:t>
            </a:r>
            <a:r>
              <a:rPr lang="en-US" sz="2800" dirty="0" err="1">
                <a:solidFill>
                  <a:srgbClr val="503D36"/>
                </a:solidFill>
                <a:latin typeface="Ambitions"/>
              </a:rPr>
              <a:t>Yeterlilik</a:t>
            </a:r>
            <a:r>
              <a:rPr lang="en-US" sz="2800" dirty="0">
                <a:solidFill>
                  <a:srgbClr val="503D36"/>
                </a:solidFill>
                <a:latin typeface="Ambitions"/>
              </a:rPr>
              <a:t> </a:t>
            </a:r>
            <a:r>
              <a:rPr lang="en-US" sz="2800" dirty="0" err="1">
                <a:solidFill>
                  <a:srgbClr val="503D36"/>
                </a:solidFill>
                <a:latin typeface="Ambitions"/>
              </a:rPr>
              <a:t>Testi</a:t>
            </a:r>
            <a:r>
              <a:rPr lang="en-US" sz="2800" dirty="0">
                <a:solidFill>
                  <a:srgbClr val="503D36"/>
                </a:solidFill>
                <a:latin typeface="Ambitions"/>
              </a:rPr>
              <a:t> (FYT) </a:t>
            </a:r>
          </a:p>
          <a:p>
            <a:pPr>
              <a:lnSpc>
                <a:spcPts val="3920"/>
              </a:lnSpc>
            </a:pPr>
            <a:r>
              <a:rPr lang="en-US" sz="2800" dirty="0">
                <a:solidFill>
                  <a:srgbClr val="503D36"/>
                </a:solidFill>
                <a:latin typeface="Ambitions"/>
              </a:rPr>
              <a:t>- </a:t>
            </a:r>
            <a:r>
              <a:rPr lang="en-US" sz="2800" dirty="0" err="1">
                <a:solidFill>
                  <a:srgbClr val="503D36"/>
                </a:solidFill>
                <a:latin typeface="Ambitions"/>
              </a:rPr>
              <a:t>Psikomotor</a:t>
            </a:r>
            <a:r>
              <a:rPr lang="en-US" sz="2800" dirty="0">
                <a:solidFill>
                  <a:srgbClr val="503D36"/>
                </a:solidFill>
                <a:latin typeface="Ambitions"/>
              </a:rPr>
              <a:t> </a:t>
            </a:r>
            <a:r>
              <a:rPr lang="en-US" sz="2800" dirty="0" err="1">
                <a:solidFill>
                  <a:srgbClr val="503D36"/>
                </a:solidFill>
                <a:latin typeface="Ambitions"/>
              </a:rPr>
              <a:t>Testi</a:t>
            </a:r>
            <a:r>
              <a:rPr lang="en-US" sz="2800" dirty="0">
                <a:solidFill>
                  <a:srgbClr val="503D36"/>
                </a:solidFill>
                <a:latin typeface="Ambitions"/>
              </a:rPr>
              <a:t> (HHO) </a:t>
            </a:r>
          </a:p>
          <a:p>
            <a:pPr>
              <a:lnSpc>
                <a:spcPts val="3920"/>
              </a:lnSpc>
            </a:pPr>
            <a:r>
              <a:rPr lang="en-US" sz="2800" dirty="0">
                <a:solidFill>
                  <a:srgbClr val="503D36"/>
                </a:solidFill>
                <a:latin typeface="Ambitions"/>
              </a:rPr>
              <a:t>- </a:t>
            </a:r>
            <a:r>
              <a:rPr lang="en-US" sz="2800" dirty="0" err="1">
                <a:solidFill>
                  <a:srgbClr val="503D36"/>
                </a:solidFill>
                <a:latin typeface="Ambitions"/>
              </a:rPr>
              <a:t>Mülakat</a:t>
            </a:r>
            <a:r>
              <a:rPr lang="en-US" sz="2800" dirty="0">
                <a:solidFill>
                  <a:srgbClr val="503D36"/>
                </a:solidFill>
                <a:latin typeface="Ambitions"/>
              </a:rPr>
              <a:t> </a:t>
            </a:r>
          </a:p>
          <a:p>
            <a:pPr>
              <a:lnSpc>
                <a:spcPts val="3920"/>
              </a:lnSpc>
            </a:pPr>
            <a:r>
              <a:rPr lang="en-US" sz="2800" dirty="0">
                <a:solidFill>
                  <a:srgbClr val="503D36"/>
                </a:solidFill>
                <a:latin typeface="Ambitions"/>
              </a:rPr>
              <a:t>- </a:t>
            </a:r>
            <a:r>
              <a:rPr lang="en-US" sz="2800" dirty="0" err="1">
                <a:solidFill>
                  <a:srgbClr val="503D36"/>
                </a:solidFill>
                <a:latin typeface="Ambitions"/>
              </a:rPr>
              <a:t>Sağlık</a:t>
            </a:r>
            <a:r>
              <a:rPr lang="en-US" sz="2800" dirty="0">
                <a:solidFill>
                  <a:srgbClr val="503D36"/>
                </a:solidFill>
                <a:latin typeface="Ambitions"/>
              </a:rPr>
              <a:t> </a:t>
            </a:r>
            <a:r>
              <a:rPr lang="en-US" sz="2800" dirty="0" err="1">
                <a:solidFill>
                  <a:srgbClr val="503D36"/>
                </a:solidFill>
                <a:latin typeface="Ambitions"/>
              </a:rPr>
              <a:t>Muayenesi</a:t>
            </a:r>
            <a:r>
              <a:rPr lang="en-US" sz="2800" dirty="0">
                <a:solidFill>
                  <a:srgbClr val="503D36"/>
                </a:solidFill>
                <a:latin typeface="Ambitions"/>
              </a:rPr>
              <a:t> </a:t>
            </a:r>
          </a:p>
          <a:p>
            <a:pPr>
              <a:lnSpc>
                <a:spcPts val="3920"/>
              </a:lnSpc>
            </a:pPr>
            <a:r>
              <a:rPr lang="en-US" sz="2800" dirty="0">
                <a:solidFill>
                  <a:srgbClr val="503D36"/>
                </a:solidFill>
                <a:latin typeface="Ambitions"/>
              </a:rPr>
              <a:t>- </a:t>
            </a:r>
            <a:r>
              <a:rPr lang="en-US" sz="2800" dirty="0" err="1">
                <a:solidFill>
                  <a:srgbClr val="503D36"/>
                </a:solidFill>
                <a:latin typeface="Ambitions"/>
              </a:rPr>
              <a:t>Öğrenci</a:t>
            </a:r>
            <a:r>
              <a:rPr lang="en-US" sz="2800" dirty="0">
                <a:solidFill>
                  <a:srgbClr val="503D36"/>
                </a:solidFill>
                <a:latin typeface="Ambitions"/>
              </a:rPr>
              <a:t> </a:t>
            </a:r>
            <a:r>
              <a:rPr lang="en-US" sz="2800" dirty="0" err="1">
                <a:solidFill>
                  <a:srgbClr val="503D36"/>
                </a:solidFill>
                <a:latin typeface="Ambitions"/>
              </a:rPr>
              <a:t>Seçme</a:t>
            </a:r>
            <a:r>
              <a:rPr lang="en-US" sz="2800" dirty="0">
                <a:solidFill>
                  <a:srgbClr val="503D36"/>
                </a:solidFill>
                <a:latin typeface="Ambitions"/>
              </a:rPr>
              <a:t> </a:t>
            </a:r>
            <a:r>
              <a:rPr lang="en-US" sz="2800" dirty="0" err="1">
                <a:solidFill>
                  <a:srgbClr val="503D36"/>
                </a:solidFill>
                <a:latin typeface="Ambitions"/>
              </a:rPr>
              <a:t>Uçuşu</a:t>
            </a:r>
            <a:r>
              <a:rPr lang="en-US" sz="2800" dirty="0">
                <a:solidFill>
                  <a:srgbClr val="503D36"/>
                </a:solidFill>
                <a:latin typeface="Ambitions"/>
              </a:rPr>
              <a:t> (HHO) </a:t>
            </a:r>
          </a:p>
          <a:p>
            <a:pPr>
              <a:lnSpc>
                <a:spcPts val="3920"/>
              </a:lnSpc>
              <a:spcBef>
                <a:spcPct val="0"/>
              </a:spcBef>
            </a:pPr>
            <a:r>
              <a:rPr lang="en-US" sz="2800" dirty="0">
                <a:solidFill>
                  <a:srgbClr val="503D36"/>
                </a:solidFill>
                <a:latin typeface="Ambitions"/>
              </a:rPr>
              <a:t>- </a:t>
            </a:r>
            <a:r>
              <a:rPr lang="en-US" sz="2800" dirty="0" err="1">
                <a:solidFill>
                  <a:srgbClr val="503D36"/>
                </a:solidFill>
                <a:latin typeface="Ambitions"/>
              </a:rPr>
              <a:t>İntibak</a:t>
            </a:r>
            <a:r>
              <a:rPr lang="en-US" sz="2800" dirty="0">
                <a:solidFill>
                  <a:srgbClr val="503D36"/>
                </a:solidFill>
                <a:latin typeface="Ambitions"/>
              </a:rPr>
              <a:t> </a:t>
            </a:r>
            <a:r>
              <a:rPr lang="en-US" sz="2800" dirty="0" err="1">
                <a:solidFill>
                  <a:srgbClr val="503D36"/>
                </a:solidFill>
                <a:latin typeface="Ambitions"/>
              </a:rPr>
              <a:t>Eğitimi</a:t>
            </a:r>
            <a:r>
              <a:rPr lang="en-US" sz="2800" dirty="0">
                <a:solidFill>
                  <a:srgbClr val="503D36"/>
                </a:solidFill>
                <a:latin typeface="Ambitions"/>
              </a:rPr>
              <a:t> </a:t>
            </a:r>
          </a:p>
        </p:txBody>
      </p:sp>
      <p:sp>
        <p:nvSpPr>
          <p:cNvPr id="120" name="TextBox 120"/>
          <p:cNvSpPr txBox="1"/>
          <p:nvPr/>
        </p:nvSpPr>
        <p:spPr>
          <a:xfrm>
            <a:off x="2621591" y="7858253"/>
            <a:ext cx="5232919" cy="795089"/>
          </a:xfrm>
          <a:prstGeom prst="rect">
            <a:avLst/>
          </a:prstGeom>
        </p:spPr>
        <p:txBody>
          <a:bodyPr lIns="0" tIns="0" rIns="0" bIns="0" rtlCol="0" anchor="t">
            <a:spAutoFit/>
          </a:bodyPr>
          <a:lstStyle/>
          <a:p>
            <a:pPr>
              <a:lnSpc>
                <a:spcPts val="3081"/>
              </a:lnSpc>
            </a:pPr>
            <a:r>
              <a:rPr lang="en-US" sz="2201" dirty="0">
                <a:solidFill>
                  <a:srgbClr val="503D36"/>
                </a:solidFill>
                <a:latin typeface="Ambitions"/>
              </a:rPr>
              <a:t>NOT: HHO </a:t>
            </a:r>
            <a:r>
              <a:rPr lang="en-US" sz="2201" dirty="0" err="1">
                <a:solidFill>
                  <a:srgbClr val="503D36"/>
                </a:solidFill>
                <a:latin typeface="Ambitions"/>
              </a:rPr>
              <a:t>Yazan</a:t>
            </a:r>
            <a:r>
              <a:rPr lang="en-US" sz="2201" dirty="0">
                <a:solidFill>
                  <a:srgbClr val="503D36"/>
                </a:solidFill>
                <a:latin typeface="Ambitions"/>
              </a:rPr>
              <a:t> </a:t>
            </a:r>
            <a:r>
              <a:rPr lang="en-US" sz="2201" dirty="0" err="1">
                <a:solidFill>
                  <a:srgbClr val="503D36"/>
                </a:solidFill>
                <a:latin typeface="Ambitions"/>
              </a:rPr>
              <a:t>Kısımlar</a:t>
            </a:r>
            <a:r>
              <a:rPr lang="en-US" sz="2201" dirty="0">
                <a:solidFill>
                  <a:srgbClr val="503D36"/>
                </a:solidFill>
                <a:latin typeface="Ambitions"/>
              </a:rPr>
              <a:t> </a:t>
            </a:r>
            <a:r>
              <a:rPr lang="en-US" sz="2201" dirty="0" err="1">
                <a:solidFill>
                  <a:srgbClr val="503D36"/>
                </a:solidFill>
                <a:latin typeface="Ambitions"/>
              </a:rPr>
              <a:t>Sadece</a:t>
            </a:r>
            <a:r>
              <a:rPr lang="en-US" sz="2201" dirty="0">
                <a:solidFill>
                  <a:srgbClr val="503D36"/>
                </a:solidFill>
                <a:latin typeface="Ambitions"/>
              </a:rPr>
              <a:t> </a:t>
            </a:r>
            <a:r>
              <a:rPr lang="en-US" sz="2201" dirty="0" err="1">
                <a:solidFill>
                  <a:srgbClr val="503D36"/>
                </a:solidFill>
                <a:latin typeface="Ambitions"/>
              </a:rPr>
              <a:t>Hava</a:t>
            </a:r>
            <a:r>
              <a:rPr lang="en-US" sz="2201" dirty="0">
                <a:solidFill>
                  <a:srgbClr val="503D36"/>
                </a:solidFill>
                <a:latin typeface="Ambitions"/>
              </a:rPr>
              <a:t> </a:t>
            </a:r>
            <a:r>
              <a:rPr lang="en-US" sz="2201" dirty="0" smtClean="0">
                <a:solidFill>
                  <a:srgbClr val="503D36"/>
                </a:solidFill>
                <a:latin typeface="Ambitions"/>
              </a:rPr>
              <a:t>Harp</a:t>
            </a:r>
            <a:r>
              <a:rPr lang="tr-TR" sz="2201" dirty="0" smtClean="0">
                <a:solidFill>
                  <a:srgbClr val="503D36"/>
                </a:solidFill>
                <a:latin typeface="Ambitions"/>
              </a:rPr>
              <a:t> </a:t>
            </a:r>
            <a:r>
              <a:rPr lang="en-US" sz="2201" dirty="0" err="1" smtClean="0">
                <a:solidFill>
                  <a:srgbClr val="503D36"/>
                </a:solidFill>
                <a:latin typeface="Ambitions"/>
              </a:rPr>
              <a:t>Okulu</a:t>
            </a:r>
            <a:r>
              <a:rPr lang="en-US" sz="2201" dirty="0" smtClean="0">
                <a:solidFill>
                  <a:srgbClr val="503D36"/>
                </a:solidFill>
                <a:latin typeface="Ambitions"/>
              </a:rPr>
              <a:t> </a:t>
            </a:r>
            <a:r>
              <a:rPr lang="en-US" sz="2201" dirty="0" err="1">
                <a:solidFill>
                  <a:srgbClr val="503D36"/>
                </a:solidFill>
                <a:latin typeface="Ambitions"/>
              </a:rPr>
              <a:t>Adaylarını</a:t>
            </a:r>
            <a:r>
              <a:rPr lang="en-US" sz="2201" dirty="0">
                <a:solidFill>
                  <a:srgbClr val="503D36"/>
                </a:solidFill>
                <a:latin typeface="Ambitions"/>
              </a:rPr>
              <a:t> </a:t>
            </a:r>
            <a:r>
              <a:rPr lang="en-US" sz="2201" dirty="0" err="1">
                <a:solidFill>
                  <a:srgbClr val="503D36"/>
                </a:solidFill>
                <a:latin typeface="Ambitions"/>
              </a:rPr>
              <a:t>Kapsamaktadır</a:t>
            </a:r>
            <a:r>
              <a:rPr lang="en-US" sz="2201" dirty="0">
                <a:solidFill>
                  <a:srgbClr val="503D36"/>
                </a:solidFill>
                <a:latin typeface="Ambition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anim calcmode="lin" valueType="num">
                                      <p:cBhvr>
                                        <p:cTn id="13" dur="1000" fill="hold"/>
                                        <p:tgtEl>
                                          <p:spTgt spid="107"/>
                                        </p:tgtEl>
                                        <p:attrNameLst>
                                          <p:attrName>ppt_x</p:attrName>
                                        </p:attrNameLst>
                                      </p:cBhvr>
                                      <p:tavLst>
                                        <p:tav tm="0">
                                          <p:val>
                                            <p:strVal val="#ppt_x"/>
                                          </p:val>
                                        </p:tav>
                                        <p:tav tm="100000">
                                          <p:val>
                                            <p:strVal val="#ppt_x"/>
                                          </p:val>
                                        </p:tav>
                                      </p:tavLst>
                                    </p:anim>
                                    <p:anim calcmode="lin" valueType="num">
                                      <p:cBhvr>
                                        <p:cTn id="14"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1000"/>
                                        <p:tgtEl>
                                          <p:spTgt spid="119"/>
                                        </p:tgtEl>
                                      </p:cBhvr>
                                    </p:animEffect>
                                    <p:anim calcmode="lin" valueType="num">
                                      <p:cBhvr>
                                        <p:cTn id="20" dur="1000" fill="hold"/>
                                        <p:tgtEl>
                                          <p:spTgt spid="119"/>
                                        </p:tgtEl>
                                        <p:attrNameLst>
                                          <p:attrName>ppt_x</p:attrName>
                                        </p:attrNameLst>
                                      </p:cBhvr>
                                      <p:tavLst>
                                        <p:tav tm="0">
                                          <p:val>
                                            <p:strVal val="#ppt_x"/>
                                          </p:val>
                                        </p:tav>
                                        <p:tav tm="100000">
                                          <p:val>
                                            <p:strVal val="#ppt_x"/>
                                          </p:val>
                                        </p:tav>
                                      </p:tavLst>
                                    </p:anim>
                                    <p:anim calcmode="lin" valueType="num">
                                      <p:cBhvr>
                                        <p:cTn id="21"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0"/>
                                        </p:tgtEl>
                                        <p:attrNameLst>
                                          <p:attrName>style.visibility</p:attrName>
                                        </p:attrNameLst>
                                      </p:cBhvr>
                                      <p:to>
                                        <p:strVal val="visible"/>
                                      </p:to>
                                    </p:set>
                                    <p:animEffect transition="in" filter="fade">
                                      <p:cBhvr>
                                        <p:cTn id="26" dur="1000"/>
                                        <p:tgtEl>
                                          <p:spTgt spid="120"/>
                                        </p:tgtEl>
                                      </p:cBhvr>
                                    </p:animEffect>
                                    <p:anim calcmode="lin" valueType="num">
                                      <p:cBhvr>
                                        <p:cTn id="27" dur="1000" fill="hold"/>
                                        <p:tgtEl>
                                          <p:spTgt spid="120"/>
                                        </p:tgtEl>
                                        <p:attrNameLst>
                                          <p:attrName>ppt_x</p:attrName>
                                        </p:attrNameLst>
                                      </p:cBhvr>
                                      <p:tavLst>
                                        <p:tav tm="0">
                                          <p:val>
                                            <p:strVal val="#ppt_x"/>
                                          </p:val>
                                        </p:tav>
                                        <p:tav tm="100000">
                                          <p:val>
                                            <p:strVal val="#ppt_x"/>
                                          </p:val>
                                        </p:tav>
                                      </p:tavLst>
                                    </p:anim>
                                    <p:anim calcmode="lin" valueType="num">
                                      <p:cBhvr>
                                        <p:cTn id="28"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9" grpId="0"/>
      <p:bldP spid="1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sp>
        <p:nvSpPr>
          <p:cNvPr id="53" name="Freeform 53"/>
          <p:cNvSpPr/>
          <p:nvPr/>
        </p:nvSpPr>
        <p:spPr>
          <a:xfrm rot="372915">
            <a:off x="9343282" y="8377009"/>
            <a:ext cx="3017826" cy="145233"/>
          </a:xfrm>
          <a:custGeom>
            <a:avLst/>
            <a:gdLst/>
            <a:ahLst/>
            <a:cxnLst/>
            <a:rect l="l" t="t" r="r" b="b"/>
            <a:pathLst>
              <a:path w="3017826" h="145233">
                <a:moveTo>
                  <a:pt x="0" y="0"/>
                </a:moveTo>
                <a:lnTo>
                  <a:pt x="3017826" y="0"/>
                </a:lnTo>
                <a:lnTo>
                  <a:pt x="3017826" y="145232"/>
                </a:lnTo>
                <a:lnTo>
                  <a:pt x="0" y="145232"/>
                </a:lnTo>
                <a:lnTo>
                  <a:pt x="0" y="0"/>
                </a:lnTo>
                <a:close/>
              </a:path>
            </a:pathLst>
          </a:custGeom>
          <a:blipFill>
            <a:blip r:embed="rId4"/>
            <a:stretch>
              <a:fillRect/>
            </a:stretch>
          </a:blipFill>
        </p:spPr>
      </p:sp>
      <p:sp>
        <p:nvSpPr>
          <p:cNvPr id="54" name="Freeform 54"/>
          <p:cNvSpPr/>
          <p:nvPr/>
        </p:nvSpPr>
        <p:spPr>
          <a:xfrm rot="-320063">
            <a:off x="11954634" y="7251265"/>
            <a:ext cx="3940143" cy="189619"/>
          </a:xfrm>
          <a:custGeom>
            <a:avLst/>
            <a:gdLst/>
            <a:ahLst/>
            <a:cxnLst/>
            <a:rect l="l" t="t" r="r" b="b"/>
            <a:pathLst>
              <a:path w="3940143" h="189619">
                <a:moveTo>
                  <a:pt x="0" y="0"/>
                </a:moveTo>
                <a:lnTo>
                  <a:pt x="3940143" y="0"/>
                </a:lnTo>
                <a:lnTo>
                  <a:pt x="3940143" y="189620"/>
                </a:lnTo>
                <a:lnTo>
                  <a:pt x="0" y="189620"/>
                </a:lnTo>
                <a:lnTo>
                  <a:pt x="0" y="0"/>
                </a:lnTo>
                <a:close/>
              </a:path>
            </a:pathLst>
          </a:custGeom>
          <a:blipFill>
            <a:blip r:embed="rId4"/>
            <a:stretch>
              <a:fillRect/>
            </a:stretch>
          </a:blipFill>
        </p:spPr>
      </p:sp>
      <p:grpSp>
        <p:nvGrpSpPr>
          <p:cNvPr id="55" name="Group 55"/>
          <p:cNvGrpSpPr/>
          <p:nvPr/>
        </p:nvGrpSpPr>
        <p:grpSpPr>
          <a:xfrm>
            <a:off x="1337094" y="1028700"/>
            <a:ext cx="14956138" cy="8229600"/>
            <a:chOff x="0" y="0"/>
            <a:chExt cx="3939065" cy="2167467"/>
          </a:xfrm>
        </p:grpSpPr>
        <p:sp>
          <p:nvSpPr>
            <p:cNvPr id="56" name="Freeform 56"/>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7" name="TextBox 57"/>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8" name="Group 58"/>
          <p:cNvGrpSpPr/>
          <p:nvPr/>
        </p:nvGrpSpPr>
        <p:grpSpPr>
          <a:xfrm>
            <a:off x="15970932" y="3904921"/>
            <a:ext cx="2186870" cy="1191585"/>
            <a:chOff x="0" y="0"/>
            <a:chExt cx="2915827" cy="1588780"/>
          </a:xfrm>
        </p:grpSpPr>
        <p:grpSp>
          <p:nvGrpSpPr>
            <p:cNvPr id="59" name="Group 59"/>
            <p:cNvGrpSpPr/>
            <p:nvPr/>
          </p:nvGrpSpPr>
          <p:grpSpPr>
            <a:xfrm>
              <a:off x="0" y="0"/>
              <a:ext cx="2915827" cy="1588780"/>
              <a:chOff x="0" y="0"/>
              <a:chExt cx="595553" cy="324506"/>
            </a:xfrm>
          </p:grpSpPr>
          <p:sp>
            <p:nvSpPr>
              <p:cNvPr id="60" name="Freeform 6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61" name="TextBox 61"/>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62" name="Group 62"/>
            <p:cNvGrpSpPr/>
            <p:nvPr/>
          </p:nvGrpSpPr>
          <p:grpSpPr>
            <a:xfrm>
              <a:off x="135707" y="117213"/>
              <a:ext cx="2664410" cy="1354354"/>
              <a:chOff x="0" y="0"/>
              <a:chExt cx="544201" cy="276625"/>
            </a:xfrm>
          </p:grpSpPr>
          <p:sp>
            <p:nvSpPr>
              <p:cNvPr id="63" name="Freeform 6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64" name="TextBox 64"/>
              <p:cNvSpPr txBox="1"/>
              <p:nvPr/>
            </p:nvSpPr>
            <p:spPr>
              <a:xfrm>
                <a:off x="0" y="-47625"/>
                <a:ext cx="544201" cy="324250"/>
              </a:xfrm>
              <a:prstGeom prst="rect">
                <a:avLst/>
              </a:prstGeom>
            </p:spPr>
            <p:txBody>
              <a:bodyPr lIns="51986" tIns="51986" rIns="51986" bIns="51986" rtlCol="0" anchor="ctr"/>
              <a:lstStyle/>
              <a:p>
                <a:pPr algn="ctr">
                  <a:lnSpc>
                    <a:spcPts val="2939"/>
                  </a:lnSpc>
                </a:pPr>
                <a:r>
                  <a:rPr lang="en-US" sz="2099">
                    <a:solidFill>
                      <a:srgbClr val="503D36"/>
                    </a:solidFill>
                    <a:latin typeface="Anton"/>
                  </a:rPr>
                  <a:t>EVRAKLAR</a:t>
                </a:r>
              </a:p>
            </p:txBody>
          </p:sp>
        </p:grpSp>
      </p:grpSp>
      <p:grpSp>
        <p:nvGrpSpPr>
          <p:cNvPr id="65" name="Group 65"/>
          <p:cNvGrpSpPr/>
          <p:nvPr/>
        </p:nvGrpSpPr>
        <p:grpSpPr>
          <a:xfrm>
            <a:off x="1540290" y="1622751"/>
            <a:ext cx="263115" cy="263115"/>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7" name="TextBox 6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8" name="Group 68"/>
          <p:cNvGrpSpPr/>
          <p:nvPr/>
        </p:nvGrpSpPr>
        <p:grpSpPr>
          <a:xfrm>
            <a:off x="1540290" y="2470372"/>
            <a:ext cx="263115" cy="263115"/>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0" name="TextBox 7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1" name="Group 71"/>
          <p:cNvGrpSpPr/>
          <p:nvPr/>
        </p:nvGrpSpPr>
        <p:grpSpPr>
          <a:xfrm>
            <a:off x="1540290" y="3317993"/>
            <a:ext cx="263115" cy="263115"/>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4" name="Group 74"/>
          <p:cNvGrpSpPr/>
          <p:nvPr/>
        </p:nvGrpSpPr>
        <p:grpSpPr>
          <a:xfrm>
            <a:off x="1540290" y="4165614"/>
            <a:ext cx="263115" cy="263115"/>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7" name="Group 77"/>
          <p:cNvGrpSpPr/>
          <p:nvPr/>
        </p:nvGrpSpPr>
        <p:grpSpPr>
          <a:xfrm>
            <a:off x="1540290" y="5013235"/>
            <a:ext cx="263115" cy="263115"/>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0" name="Group 80"/>
          <p:cNvGrpSpPr/>
          <p:nvPr/>
        </p:nvGrpSpPr>
        <p:grpSpPr>
          <a:xfrm>
            <a:off x="1540290" y="5860856"/>
            <a:ext cx="263115" cy="263115"/>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3" name="Group 83"/>
          <p:cNvGrpSpPr/>
          <p:nvPr/>
        </p:nvGrpSpPr>
        <p:grpSpPr>
          <a:xfrm>
            <a:off x="1540290" y="6708477"/>
            <a:ext cx="263115" cy="263115"/>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6" name="Group 86"/>
          <p:cNvGrpSpPr/>
          <p:nvPr/>
        </p:nvGrpSpPr>
        <p:grpSpPr>
          <a:xfrm>
            <a:off x="1540290" y="7556097"/>
            <a:ext cx="263115" cy="263115"/>
            <a:chOff x="0" y="0"/>
            <a:chExt cx="812800" cy="812800"/>
          </a:xfrm>
        </p:grpSpPr>
        <p:sp>
          <p:nvSpPr>
            <p:cNvPr id="87" name="Freeform 8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9" name="Group 89"/>
          <p:cNvGrpSpPr/>
          <p:nvPr/>
        </p:nvGrpSpPr>
        <p:grpSpPr>
          <a:xfrm>
            <a:off x="1540290" y="8403718"/>
            <a:ext cx="263115" cy="263115"/>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1" name="TextBox 9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2" name="Group 92"/>
          <p:cNvGrpSpPr>
            <a:grpSpLocks noChangeAspect="1"/>
          </p:cNvGrpSpPr>
          <p:nvPr/>
        </p:nvGrpSpPr>
        <p:grpSpPr>
          <a:xfrm rot="-317438">
            <a:off x="11667188" y="2044839"/>
            <a:ext cx="3932408" cy="5235486"/>
            <a:chOff x="0" y="0"/>
            <a:chExt cx="3663950" cy="4878070"/>
          </a:xfrm>
        </p:grpSpPr>
        <p:sp>
          <p:nvSpPr>
            <p:cNvPr id="93" name="Freeform 9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5"/>
              <a:stretch>
                <a:fillRect l="-50291" r="-50291"/>
              </a:stretch>
            </a:blipFill>
          </p:spPr>
        </p:sp>
        <p:sp>
          <p:nvSpPr>
            <p:cNvPr id="94" name="Freeform 9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sp>
      </p:grpSp>
      <p:grpSp>
        <p:nvGrpSpPr>
          <p:cNvPr id="95" name="Group 95"/>
          <p:cNvGrpSpPr/>
          <p:nvPr/>
        </p:nvGrpSpPr>
        <p:grpSpPr>
          <a:xfrm>
            <a:off x="2585989" y="1331671"/>
            <a:ext cx="7333103" cy="1524942"/>
            <a:chOff x="0" y="0"/>
            <a:chExt cx="2459834" cy="511530"/>
          </a:xfrm>
        </p:grpSpPr>
        <p:sp>
          <p:nvSpPr>
            <p:cNvPr id="96" name="Freeform 96"/>
            <p:cNvSpPr/>
            <p:nvPr/>
          </p:nvSpPr>
          <p:spPr>
            <a:xfrm>
              <a:off x="0" y="0"/>
              <a:ext cx="2459834" cy="511530"/>
            </a:xfrm>
            <a:custGeom>
              <a:avLst/>
              <a:gdLst/>
              <a:ahLst/>
              <a:cxnLst/>
              <a:rect l="l" t="t" r="r" b="b"/>
              <a:pathLst>
                <a:path w="2459834" h="511530">
                  <a:moveTo>
                    <a:pt x="105575" y="0"/>
                  </a:moveTo>
                  <a:lnTo>
                    <a:pt x="2354259" y="0"/>
                  </a:lnTo>
                  <a:cubicBezTo>
                    <a:pt x="2412566" y="0"/>
                    <a:pt x="2459834" y="47268"/>
                    <a:pt x="2459834" y="105575"/>
                  </a:cubicBezTo>
                  <a:lnTo>
                    <a:pt x="2459834" y="405955"/>
                  </a:lnTo>
                  <a:cubicBezTo>
                    <a:pt x="2459834" y="433955"/>
                    <a:pt x="2448711" y="460809"/>
                    <a:pt x="2428912" y="480608"/>
                  </a:cubicBezTo>
                  <a:cubicBezTo>
                    <a:pt x="2409113" y="500407"/>
                    <a:pt x="2382259" y="511530"/>
                    <a:pt x="2354259" y="511530"/>
                  </a:cubicBezTo>
                  <a:lnTo>
                    <a:pt x="105575" y="511530"/>
                  </a:lnTo>
                  <a:cubicBezTo>
                    <a:pt x="77575" y="511530"/>
                    <a:pt x="50721" y="500407"/>
                    <a:pt x="30922" y="480608"/>
                  </a:cubicBezTo>
                  <a:cubicBezTo>
                    <a:pt x="11123" y="460809"/>
                    <a:pt x="0" y="433955"/>
                    <a:pt x="0" y="405955"/>
                  </a:cubicBezTo>
                  <a:lnTo>
                    <a:pt x="0" y="105575"/>
                  </a:lnTo>
                  <a:cubicBezTo>
                    <a:pt x="0" y="77575"/>
                    <a:pt x="11123" y="50721"/>
                    <a:pt x="30922" y="30922"/>
                  </a:cubicBezTo>
                  <a:cubicBezTo>
                    <a:pt x="50721" y="11123"/>
                    <a:pt x="77575" y="0"/>
                    <a:pt x="105575" y="0"/>
                  </a:cubicBezTo>
                  <a:close/>
                </a:path>
              </a:pathLst>
            </a:custGeom>
            <a:solidFill>
              <a:srgbClr val="000000">
                <a:alpha val="0"/>
              </a:srgbClr>
            </a:solidFill>
            <a:ln w="47625" cap="rnd">
              <a:solidFill>
                <a:srgbClr val="E76262"/>
              </a:solidFill>
              <a:prstDash val="lgDash"/>
              <a:round/>
            </a:ln>
          </p:spPr>
        </p:sp>
        <p:sp>
          <p:nvSpPr>
            <p:cNvPr id="97" name="TextBox 97"/>
            <p:cNvSpPr txBox="1"/>
            <p:nvPr/>
          </p:nvSpPr>
          <p:spPr>
            <a:xfrm>
              <a:off x="0" y="-47625"/>
              <a:ext cx="2459834" cy="559155"/>
            </a:xfrm>
            <a:prstGeom prst="rect">
              <a:avLst/>
            </a:prstGeom>
          </p:spPr>
          <p:txBody>
            <a:bodyPr lIns="39886" tIns="39886" rIns="39886" bIns="39886" rtlCol="0" anchor="ctr"/>
            <a:lstStyle/>
            <a:p>
              <a:pPr algn="ctr">
                <a:lnSpc>
                  <a:spcPts val="2660"/>
                </a:lnSpc>
              </a:pPr>
              <a:endParaRPr/>
            </a:p>
          </p:txBody>
        </p:sp>
      </p:grpSp>
      <p:grpSp>
        <p:nvGrpSpPr>
          <p:cNvPr id="98" name="Group 98"/>
          <p:cNvGrpSpPr>
            <a:grpSpLocks noChangeAspect="1"/>
          </p:cNvGrpSpPr>
          <p:nvPr/>
        </p:nvGrpSpPr>
        <p:grpSpPr>
          <a:xfrm rot="382726">
            <a:off x="9495428" y="4318579"/>
            <a:ext cx="3065397" cy="4081176"/>
            <a:chOff x="0" y="0"/>
            <a:chExt cx="3663950" cy="4878070"/>
          </a:xfrm>
        </p:grpSpPr>
        <p:sp>
          <p:nvSpPr>
            <p:cNvPr id="99" name="Freeform 99"/>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6"/>
              <a:stretch>
                <a:fillRect l="-50291" r="-50291"/>
              </a:stretch>
            </a:blipFill>
          </p:spPr>
        </p:sp>
        <p:sp>
          <p:nvSpPr>
            <p:cNvPr id="100" name="Freeform 100"/>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sp>
      </p:grpSp>
      <p:sp>
        <p:nvSpPr>
          <p:cNvPr id="101" name="Freeform 101"/>
          <p:cNvSpPr/>
          <p:nvPr/>
        </p:nvSpPr>
        <p:spPr>
          <a:xfrm>
            <a:off x="13861901" y="8251362"/>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sp>
        <p:nvSpPr>
          <p:cNvPr id="102" name="Freeform 102"/>
          <p:cNvSpPr/>
          <p:nvPr/>
        </p:nvSpPr>
        <p:spPr>
          <a:xfrm>
            <a:off x="7517895" y="5210451"/>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9">
              <a:extLst>
                <a:ext uri="{96DAC541-7B7A-43D3-8B79-37D633B846F1}">
                  <asvg:svgBlip xmlns:asvg="http://schemas.microsoft.com/office/drawing/2016/SVG/main" xmlns="" r:embed="rId10"/>
                </a:ext>
              </a:extLst>
            </a:blip>
            <a:stretch>
              <a:fillRect t="-112263"/>
            </a:stretch>
          </a:blipFill>
        </p:spPr>
      </p:sp>
      <p:sp>
        <p:nvSpPr>
          <p:cNvPr id="103" name="Freeform 103"/>
          <p:cNvSpPr/>
          <p:nvPr/>
        </p:nvSpPr>
        <p:spPr>
          <a:xfrm rot="-299626">
            <a:off x="9446534" y="1562612"/>
            <a:ext cx="1395047" cy="304713"/>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9">
              <a:extLst>
                <a:ext uri="{96DAC541-7B7A-43D3-8B79-37D633B846F1}">
                  <asvg:svgBlip xmlns:asvg="http://schemas.microsoft.com/office/drawing/2016/SVG/main" xmlns="" r:embed="rId10"/>
                </a:ext>
              </a:extLst>
            </a:blip>
            <a:stretch>
              <a:fillRect t="-112263"/>
            </a:stretch>
          </a:blipFill>
        </p:spPr>
      </p:sp>
      <p:sp>
        <p:nvSpPr>
          <p:cNvPr id="104" name="Freeform 104"/>
          <p:cNvSpPr/>
          <p:nvPr/>
        </p:nvSpPr>
        <p:spPr>
          <a:xfrm rot="3319912" flipH="1">
            <a:off x="9005142" y="3927968"/>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1">
              <a:extLst>
                <a:ext uri="{96DAC541-7B7A-43D3-8B79-37D633B846F1}">
                  <asvg:svgBlip xmlns:asvg="http://schemas.microsoft.com/office/drawing/2016/SVG/main" xmlns="" r:embed="rId12"/>
                </a:ext>
              </a:extLst>
            </a:blip>
            <a:stretch>
              <a:fillRect l="-33955" t="-48632"/>
            </a:stretch>
          </a:blipFill>
        </p:spPr>
      </p:sp>
      <p:sp>
        <p:nvSpPr>
          <p:cNvPr id="105" name="Freeform 105"/>
          <p:cNvSpPr/>
          <p:nvPr/>
        </p:nvSpPr>
        <p:spPr>
          <a:xfrm rot="-9526410" flipH="1">
            <a:off x="15071014" y="1527933"/>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1">
              <a:extLst>
                <a:ext uri="{96DAC541-7B7A-43D3-8B79-37D633B846F1}">
                  <asvg:svgBlip xmlns:asvg="http://schemas.microsoft.com/office/drawing/2016/SVG/main" xmlns="" r:embed="rId12"/>
                </a:ext>
              </a:extLst>
            </a:blip>
            <a:stretch>
              <a:fillRect l="-33955" t="-48632"/>
            </a:stretch>
          </a:blipFill>
        </p:spPr>
      </p:sp>
      <p:sp>
        <p:nvSpPr>
          <p:cNvPr id="106" name="Freeform 106"/>
          <p:cNvSpPr/>
          <p:nvPr/>
        </p:nvSpPr>
        <p:spPr>
          <a:xfrm rot="-1090401">
            <a:off x="12972942" y="1677896"/>
            <a:ext cx="902449" cy="887056"/>
          </a:xfrm>
          <a:custGeom>
            <a:avLst/>
            <a:gdLst/>
            <a:ahLst/>
            <a:cxnLst/>
            <a:rect l="l" t="t" r="r" b="b"/>
            <a:pathLst>
              <a:path w="902449" h="887056">
                <a:moveTo>
                  <a:pt x="0" y="0"/>
                </a:moveTo>
                <a:lnTo>
                  <a:pt x="902449" y="0"/>
                </a:lnTo>
                <a:lnTo>
                  <a:pt x="902449" y="887055"/>
                </a:lnTo>
                <a:lnTo>
                  <a:pt x="0" y="887055"/>
                </a:lnTo>
                <a:lnTo>
                  <a:pt x="0" y="0"/>
                </a:lnTo>
                <a:close/>
              </a:path>
            </a:pathLst>
          </a:custGeom>
          <a:blipFill>
            <a:blip r:embed="rId13"/>
            <a:stretch>
              <a:fillRect/>
            </a:stretch>
          </a:blipFill>
        </p:spPr>
      </p:sp>
      <p:sp>
        <p:nvSpPr>
          <p:cNvPr id="107" name="TextBox 107"/>
          <p:cNvSpPr txBox="1"/>
          <p:nvPr/>
        </p:nvSpPr>
        <p:spPr>
          <a:xfrm>
            <a:off x="2913796" y="1622751"/>
            <a:ext cx="6737119" cy="1485900"/>
          </a:xfrm>
          <a:prstGeom prst="rect">
            <a:avLst/>
          </a:prstGeom>
        </p:spPr>
        <p:txBody>
          <a:bodyPr lIns="0" tIns="0" rIns="0" bIns="0" rtlCol="0" anchor="t">
            <a:spAutoFit/>
          </a:bodyPr>
          <a:lstStyle/>
          <a:p>
            <a:pPr algn="ctr">
              <a:lnSpc>
                <a:spcPts val="3959"/>
              </a:lnSpc>
            </a:pPr>
            <a:r>
              <a:rPr lang="en-US" sz="3299" dirty="0">
                <a:solidFill>
                  <a:srgbClr val="503D36"/>
                </a:solidFill>
                <a:latin typeface="Anton"/>
              </a:rPr>
              <a:t>BANDO ASTSUBAY MYO KATILACAĞI SEÇİM AŞAMALARI</a:t>
            </a:r>
          </a:p>
          <a:p>
            <a:pPr marL="0" lvl="0" indent="0" algn="ctr">
              <a:lnSpc>
                <a:spcPts val="3959"/>
              </a:lnSpc>
              <a:spcBef>
                <a:spcPct val="0"/>
              </a:spcBef>
            </a:pPr>
            <a:endParaRPr lang="en-US" sz="3299" dirty="0">
              <a:solidFill>
                <a:srgbClr val="503D36"/>
              </a:solidFill>
              <a:latin typeface="Anton"/>
            </a:endParaRPr>
          </a:p>
        </p:txBody>
      </p:sp>
      <p:grpSp>
        <p:nvGrpSpPr>
          <p:cNvPr id="108" name="Group 108"/>
          <p:cNvGrpSpPr/>
          <p:nvPr/>
        </p:nvGrpSpPr>
        <p:grpSpPr>
          <a:xfrm>
            <a:off x="594866" y="1690137"/>
            <a:ext cx="1232729" cy="7134324"/>
            <a:chOff x="0" y="0"/>
            <a:chExt cx="1643639" cy="9512432"/>
          </a:xfrm>
        </p:grpSpPr>
        <p:sp>
          <p:nvSpPr>
            <p:cNvPr id="109" name="TextBox 109"/>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6" name="TextBox 116"/>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7" name="TextBox 117"/>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8" name="Freeform 118"/>
          <p:cNvSpPr/>
          <p:nvPr/>
        </p:nvSpPr>
        <p:spPr>
          <a:xfrm rot="196745">
            <a:off x="10766659" y="3899753"/>
            <a:ext cx="892263" cy="877044"/>
          </a:xfrm>
          <a:custGeom>
            <a:avLst/>
            <a:gdLst/>
            <a:ahLst/>
            <a:cxnLst/>
            <a:rect l="l" t="t" r="r" b="b"/>
            <a:pathLst>
              <a:path w="892263" h="877044">
                <a:moveTo>
                  <a:pt x="0" y="0"/>
                </a:moveTo>
                <a:lnTo>
                  <a:pt x="892263" y="0"/>
                </a:lnTo>
                <a:lnTo>
                  <a:pt x="892263" y="877043"/>
                </a:lnTo>
                <a:lnTo>
                  <a:pt x="0" y="877043"/>
                </a:lnTo>
                <a:lnTo>
                  <a:pt x="0" y="0"/>
                </a:lnTo>
                <a:close/>
              </a:path>
            </a:pathLst>
          </a:custGeom>
          <a:blipFill>
            <a:blip r:embed="rId13"/>
            <a:stretch>
              <a:fillRect/>
            </a:stretch>
          </a:blipFill>
        </p:spPr>
      </p:sp>
      <p:sp>
        <p:nvSpPr>
          <p:cNvPr id="119" name="TextBox 119"/>
          <p:cNvSpPr txBox="1"/>
          <p:nvPr/>
        </p:nvSpPr>
        <p:spPr>
          <a:xfrm>
            <a:off x="2585989" y="3045693"/>
            <a:ext cx="5729674" cy="5076526"/>
          </a:xfrm>
          <a:prstGeom prst="rect">
            <a:avLst/>
          </a:prstGeom>
        </p:spPr>
        <p:txBody>
          <a:bodyPr lIns="0" tIns="0" rIns="0" bIns="0" rtlCol="0" anchor="t">
            <a:spAutoFit/>
          </a:bodyPr>
          <a:lstStyle/>
          <a:p>
            <a:pPr>
              <a:lnSpc>
                <a:spcPts val="4425"/>
              </a:lnSpc>
            </a:pPr>
            <a:r>
              <a:rPr lang="en-US" sz="3161" dirty="0">
                <a:solidFill>
                  <a:srgbClr val="503D36"/>
                </a:solidFill>
                <a:latin typeface="Ambitions"/>
              </a:rPr>
              <a:t>- </a:t>
            </a:r>
            <a:r>
              <a:rPr lang="en-US" sz="3161" dirty="0" err="1">
                <a:solidFill>
                  <a:srgbClr val="503D36"/>
                </a:solidFill>
                <a:latin typeface="Ambitions"/>
              </a:rPr>
              <a:t>Evrak</a:t>
            </a:r>
            <a:r>
              <a:rPr lang="en-US" sz="3161" dirty="0">
                <a:solidFill>
                  <a:srgbClr val="503D36"/>
                </a:solidFill>
                <a:latin typeface="Ambitions"/>
              </a:rPr>
              <a:t> </a:t>
            </a:r>
            <a:r>
              <a:rPr lang="en-US" sz="3161" dirty="0" err="1">
                <a:solidFill>
                  <a:srgbClr val="503D36"/>
                </a:solidFill>
                <a:latin typeface="Ambitions"/>
              </a:rPr>
              <a:t>Kontrol</a:t>
            </a:r>
            <a:r>
              <a:rPr lang="en-US" sz="3161" dirty="0">
                <a:solidFill>
                  <a:srgbClr val="503D36"/>
                </a:solidFill>
                <a:latin typeface="Ambitions"/>
              </a:rPr>
              <a:t> </a:t>
            </a:r>
          </a:p>
          <a:p>
            <a:pPr>
              <a:lnSpc>
                <a:spcPts val="4425"/>
              </a:lnSpc>
            </a:pPr>
            <a:r>
              <a:rPr lang="en-US" sz="3161" dirty="0">
                <a:solidFill>
                  <a:srgbClr val="503D36"/>
                </a:solidFill>
                <a:latin typeface="Ambitions"/>
              </a:rPr>
              <a:t>- </a:t>
            </a:r>
            <a:r>
              <a:rPr lang="en-US" sz="3161" dirty="0" err="1">
                <a:solidFill>
                  <a:srgbClr val="503D36"/>
                </a:solidFill>
                <a:latin typeface="Ambitions"/>
              </a:rPr>
              <a:t>Fiziki</a:t>
            </a:r>
            <a:r>
              <a:rPr lang="en-US" sz="3161" dirty="0">
                <a:solidFill>
                  <a:srgbClr val="503D36"/>
                </a:solidFill>
                <a:latin typeface="Ambitions"/>
              </a:rPr>
              <a:t> </a:t>
            </a:r>
            <a:r>
              <a:rPr lang="en-US" sz="3161" dirty="0" err="1">
                <a:solidFill>
                  <a:srgbClr val="503D36"/>
                </a:solidFill>
                <a:latin typeface="Ambitions"/>
              </a:rPr>
              <a:t>Değerlendirme</a:t>
            </a:r>
            <a:r>
              <a:rPr lang="en-US" sz="3161" dirty="0">
                <a:solidFill>
                  <a:srgbClr val="503D36"/>
                </a:solidFill>
                <a:latin typeface="Ambitions"/>
              </a:rPr>
              <a:t> </a:t>
            </a:r>
          </a:p>
          <a:p>
            <a:pPr>
              <a:lnSpc>
                <a:spcPts val="4425"/>
              </a:lnSpc>
            </a:pPr>
            <a:r>
              <a:rPr lang="en-US" sz="3161" dirty="0">
                <a:solidFill>
                  <a:srgbClr val="503D36"/>
                </a:solidFill>
                <a:latin typeface="Ambitions"/>
              </a:rPr>
              <a:t>- </a:t>
            </a:r>
            <a:r>
              <a:rPr lang="en-US" sz="3161" dirty="0" err="1">
                <a:solidFill>
                  <a:srgbClr val="503D36"/>
                </a:solidFill>
                <a:latin typeface="Ambitions"/>
              </a:rPr>
              <a:t>Kişilik</a:t>
            </a:r>
            <a:r>
              <a:rPr lang="en-US" sz="3161" dirty="0">
                <a:solidFill>
                  <a:srgbClr val="503D36"/>
                </a:solidFill>
                <a:latin typeface="Ambitions"/>
              </a:rPr>
              <a:t> </a:t>
            </a:r>
            <a:r>
              <a:rPr lang="en-US" sz="3161" dirty="0" err="1">
                <a:solidFill>
                  <a:srgbClr val="503D36"/>
                </a:solidFill>
                <a:latin typeface="Ambitions"/>
              </a:rPr>
              <a:t>Değerlendirme</a:t>
            </a:r>
            <a:r>
              <a:rPr lang="en-US" sz="3161" dirty="0">
                <a:solidFill>
                  <a:srgbClr val="503D36"/>
                </a:solidFill>
                <a:latin typeface="Ambitions"/>
              </a:rPr>
              <a:t> </a:t>
            </a:r>
            <a:r>
              <a:rPr lang="en-US" sz="3161" dirty="0" err="1">
                <a:solidFill>
                  <a:srgbClr val="503D36"/>
                </a:solidFill>
                <a:latin typeface="Ambitions"/>
              </a:rPr>
              <a:t>Testi</a:t>
            </a:r>
            <a:r>
              <a:rPr lang="en-US" sz="3161" dirty="0">
                <a:solidFill>
                  <a:srgbClr val="503D36"/>
                </a:solidFill>
                <a:latin typeface="Ambitions"/>
              </a:rPr>
              <a:t> </a:t>
            </a:r>
          </a:p>
          <a:p>
            <a:pPr>
              <a:lnSpc>
                <a:spcPts val="4425"/>
              </a:lnSpc>
            </a:pPr>
            <a:r>
              <a:rPr lang="en-US" sz="3161" dirty="0">
                <a:solidFill>
                  <a:srgbClr val="503D36"/>
                </a:solidFill>
                <a:latin typeface="Ambitions"/>
              </a:rPr>
              <a:t>- </a:t>
            </a:r>
            <a:r>
              <a:rPr lang="en-US" sz="3161" dirty="0" err="1">
                <a:solidFill>
                  <a:srgbClr val="503D36"/>
                </a:solidFill>
                <a:latin typeface="Ambitions"/>
              </a:rPr>
              <a:t>Fiziki</a:t>
            </a:r>
            <a:r>
              <a:rPr lang="en-US" sz="3161" dirty="0">
                <a:solidFill>
                  <a:srgbClr val="503D36"/>
                </a:solidFill>
                <a:latin typeface="Ambitions"/>
              </a:rPr>
              <a:t> </a:t>
            </a:r>
            <a:r>
              <a:rPr lang="en-US" sz="3161" dirty="0" err="1">
                <a:solidFill>
                  <a:srgbClr val="503D36"/>
                </a:solidFill>
                <a:latin typeface="Ambitions"/>
              </a:rPr>
              <a:t>Yeterlilik</a:t>
            </a:r>
            <a:r>
              <a:rPr lang="en-US" sz="3161" dirty="0">
                <a:solidFill>
                  <a:srgbClr val="503D36"/>
                </a:solidFill>
                <a:latin typeface="Ambitions"/>
              </a:rPr>
              <a:t> </a:t>
            </a:r>
            <a:r>
              <a:rPr lang="en-US" sz="3161" dirty="0" err="1">
                <a:solidFill>
                  <a:srgbClr val="503D36"/>
                </a:solidFill>
                <a:latin typeface="Ambitions"/>
              </a:rPr>
              <a:t>Testi</a:t>
            </a:r>
            <a:r>
              <a:rPr lang="en-US" sz="3161" dirty="0">
                <a:solidFill>
                  <a:srgbClr val="503D36"/>
                </a:solidFill>
                <a:latin typeface="Ambitions"/>
              </a:rPr>
              <a:t> (FYT) </a:t>
            </a:r>
          </a:p>
          <a:p>
            <a:pPr>
              <a:lnSpc>
                <a:spcPts val="4425"/>
              </a:lnSpc>
            </a:pPr>
            <a:r>
              <a:rPr lang="en-US" sz="3161" dirty="0">
                <a:solidFill>
                  <a:srgbClr val="503D36"/>
                </a:solidFill>
                <a:latin typeface="Ambitions"/>
              </a:rPr>
              <a:t>- </a:t>
            </a:r>
            <a:r>
              <a:rPr lang="en-US" sz="3161" dirty="0" err="1">
                <a:solidFill>
                  <a:srgbClr val="503D36"/>
                </a:solidFill>
                <a:latin typeface="Ambitions"/>
              </a:rPr>
              <a:t>Mülakat</a:t>
            </a:r>
            <a:r>
              <a:rPr lang="en-US" sz="3161" dirty="0">
                <a:solidFill>
                  <a:srgbClr val="503D36"/>
                </a:solidFill>
                <a:latin typeface="Ambitions"/>
              </a:rPr>
              <a:t> </a:t>
            </a:r>
          </a:p>
          <a:p>
            <a:pPr>
              <a:lnSpc>
                <a:spcPts val="4425"/>
              </a:lnSpc>
            </a:pPr>
            <a:r>
              <a:rPr lang="en-US" sz="3161" dirty="0">
                <a:solidFill>
                  <a:srgbClr val="503D36"/>
                </a:solidFill>
                <a:latin typeface="Ambitions"/>
              </a:rPr>
              <a:t>- </a:t>
            </a:r>
            <a:r>
              <a:rPr lang="en-US" sz="3161" dirty="0" err="1">
                <a:solidFill>
                  <a:srgbClr val="503D36"/>
                </a:solidFill>
                <a:latin typeface="Ambitions"/>
              </a:rPr>
              <a:t>Müzik</a:t>
            </a:r>
            <a:r>
              <a:rPr lang="en-US" sz="3161" dirty="0">
                <a:solidFill>
                  <a:srgbClr val="503D36"/>
                </a:solidFill>
                <a:latin typeface="Ambitions"/>
              </a:rPr>
              <a:t> </a:t>
            </a:r>
            <a:r>
              <a:rPr lang="en-US" sz="3161" dirty="0" err="1">
                <a:solidFill>
                  <a:srgbClr val="503D36"/>
                </a:solidFill>
                <a:latin typeface="Ambitions"/>
              </a:rPr>
              <a:t>Yeteneği</a:t>
            </a:r>
            <a:r>
              <a:rPr lang="en-US" sz="3161" dirty="0">
                <a:solidFill>
                  <a:srgbClr val="503D36"/>
                </a:solidFill>
                <a:latin typeface="Ambitions"/>
              </a:rPr>
              <a:t> </a:t>
            </a:r>
            <a:r>
              <a:rPr lang="en-US" sz="3161" dirty="0" err="1">
                <a:solidFill>
                  <a:srgbClr val="503D36"/>
                </a:solidFill>
                <a:latin typeface="Ambitions"/>
              </a:rPr>
              <a:t>ve</a:t>
            </a:r>
            <a:r>
              <a:rPr lang="en-US" sz="3161" dirty="0">
                <a:solidFill>
                  <a:srgbClr val="503D36"/>
                </a:solidFill>
                <a:latin typeface="Ambitions"/>
              </a:rPr>
              <a:t> </a:t>
            </a:r>
            <a:r>
              <a:rPr lang="en-US" sz="3161" dirty="0" err="1">
                <a:solidFill>
                  <a:srgbClr val="503D36"/>
                </a:solidFill>
                <a:latin typeface="Ambitions"/>
              </a:rPr>
              <a:t>Müzik</a:t>
            </a:r>
            <a:r>
              <a:rPr lang="en-US" sz="3161" dirty="0">
                <a:solidFill>
                  <a:srgbClr val="503D36"/>
                </a:solidFill>
                <a:latin typeface="Ambitions"/>
              </a:rPr>
              <a:t> </a:t>
            </a:r>
            <a:r>
              <a:rPr lang="en-US" sz="3161" dirty="0" err="1">
                <a:solidFill>
                  <a:srgbClr val="503D36"/>
                </a:solidFill>
                <a:latin typeface="Ambitions"/>
              </a:rPr>
              <a:t>Bilgisi</a:t>
            </a:r>
            <a:r>
              <a:rPr lang="en-US" sz="3161" dirty="0">
                <a:solidFill>
                  <a:srgbClr val="503D36"/>
                </a:solidFill>
                <a:latin typeface="Ambitions"/>
              </a:rPr>
              <a:t> </a:t>
            </a:r>
          </a:p>
          <a:p>
            <a:pPr>
              <a:lnSpc>
                <a:spcPts val="4425"/>
              </a:lnSpc>
            </a:pPr>
            <a:r>
              <a:rPr lang="en-US" sz="3161" dirty="0">
                <a:solidFill>
                  <a:srgbClr val="503D36"/>
                </a:solidFill>
                <a:latin typeface="Ambitions"/>
              </a:rPr>
              <a:t>  </a:t>
            </a:r>
            <a:r>
              <a:rPr lang="en-US" sz="3161" dirty="0" err="1">
                <a:solidFill>
                  <a:srgbClr val="503D36"/>
                </a:solidFill>
                <a:latin typeface="Ambitions"/>
              </a:rPr>
              <a:t>Tespit</a:t>
            </a:r>
            <a:r>
              <a:rPr lang="en-US" sz="3161" dirty="0">
                <a:solidFill>
                  <a:srgbClr val="503D36"/>
                </a:solidFill>
                <a:latin typeface="Ambitions"/>
              </a:rPr>
              <a:t> </a:t>
            </a:r>
            <a:r>
              <a:rPr lang="en-US" sz="3161" dirty="0" err="1">
                <a:solidFill>
                  <a:srgbClr val="503D36"/>
                </a:solidFill>
                <a:latin typeface="Ambitions"/>
              </a:rPr>
              <a:t>Sınavı</a:t>
            </a:r>
            <a:r>
              <a:rPr lang="en-US" sz="3161" dirty="0">
                <a:solidFill>
                  <a:srgbClr val="503D36"/>
                </a:solidFill>
                <a:latin typeface="Ambitions"/>
              </a:rPr>
              <a:t> </a:t>
            </a:r>
          </a:p>
          <a:p>
            <a:pPr>
              <a:lnSpc>
                <a:spcPts val="4425"/>
              </a:lnSpc>
            </a:pPr>
            <a:r>
              <a:rPr lang="en-US" sz="3161" dirty="0">
                <a:solidFill>
                  <a:srgbClr val="503D36"/>
                </a:solidFill>
                <a:latin typeface="Ambitions"/>
              </a:rPr>
              <a:t>- </a:t>
            </a:r>
            <a:r>
              <a:rPr lang="en-US" sz="3161" dirty="0" err="1">
                <a:solidFill>
                  <a:srgbClr val="503D36"/>
                </a:solidFill>
                <a:latin typeface="Ambitions"/>
              </a:rPr>
              <a:t>Sağlık</a:t>
            </a:r>
            <a:r>
              <a:rPr lang="en-US" sz="3161" dirty="0">
                <a:solidFill>
                  <a:srgbClr val="503D36"/>
                </a:solidFill>
                <a:latin typeface="Ambitions"/>
              </a:rPr>
              <a:t> </a:t>
            </a:r>
            <a:r>
              <a:rPr lang="en-US" sz="3161" dirty="0" err="1">
                <a:solidFill>
                  <a:srgbClr val="503D36"/>
                </a:solidFill>
                <a:latin typeface="Ambitions"/>
              </a:rPr>
              <a:t>Muayenesi</a:t>
            </a:r>
            <a:r>
              <a:rPr lang="en-US" sz="3161" dirty="0">
                <a:solidFill>
                  <a:srgbClr val="503D36"/>
                </a:solidFill>
                <a:latin typeface="Ambitions"/>
              </a:rPr>
              <a:t> </a:t>
            </a:r>
          </a:p>
          <a:p>
            <a:pPr>
              <a:lnSpc>
                <a:spcPts val="4425"/>
              </a:lnSpc>
              <a:spcBef>
                <a:spcPct val="0"/>
              </a:spcBef>
            </a:pPr>
            <a:r>
              <a:rPr lang="en-US" sz="3161" dirty="0">
                <a:solidFill>
                  <a:srgbClr val="503D36"/>
                </a:solidFill>
                <a:latin typeface="Ambitions"/>
              </a:rPr>
              <a:t>- </a:t>
            </a:r>
            <a:r>
              <a:rPr lang="en-US" sz="3161" dirty="0" err="1">
                <a:solidFill>
                  <a:srgbClr val="503D36"/>
                </a:solidFill>
                <a:latin typeface="Ambitions"/>
              </a:rPr>
              <a:t>İntibak</a:t>
            </a:r>
            <a:r>
              <a:rPr lang="en-US" sz="3161" dirty="0">
                <a:solidFill>
                  <a:srgbClr val="503D36"/>
                </a:solidFill>
                <a:latin typeface="Ambitions"/>
              </a:rPr>
              <a:t> </a:t>
            </a:r>
            <a:r>
              <a:rPr lang="en-US" sz="3161" dirty="0" err="1">
                <a:solidFill>
                  <a:srgbClr val="503D36"/>
                </a:solidFill>
                <a:latin typeface="Ambitions"/>
              </a:rPr>
              <a:t>Eğitimi</a:t>
            </a:r>
            <a:endParaRPr lang="en-US" sz="3161" dirty="0">
              <a:solidFill>
                <a:srgbClr val="503D36"/>
              </a:solidFill>
              <a:latin typeface="Ambitio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anim calcmode="lin" valueType="num">
                                      <p:cBhvr>
                                        <p:cTn id="8" dur="1000" fill="hold"/>
                                        <p:tgtEl>
                                          <p:spTgt spid="107"/>
                                        </p:tgtEl>
                                        <p:attrNameLst>
                                          <p:attrName>ppt_x</p:attrName>
                                        </p:attrNameLst>
                                      </p:cBhvr>
                                      <p:tavLst>
                                        <p:tav tm="0">
                                          <p:val>
                                            <p:strVal val="#ppt_x"/>
                                          </p:val>
                                        </p:tav>
                                        <p:tav tm="100000">
                                          <p:val>
                                            <p:strVal val="#ppt_x"/>
                                          </p:val>
                                        </p:tav>
                                      </p:tavLst>
                                    </p:anim>
                                    <p:anim calcmode="lin" valueType="num">
                                      <p:cBhvr>
                                        <p:cTn id="9" dur="1000" fill="hold"/>
                                        <p:tgtEl>
                                          <p:spTgt spid="1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1000"/>
                                        <p:tgtEl>
                                          <p:spTgt spid="119"/>
                                        </p:tgtEl>
                                      </p:cBhvr>
                                    </p:animEffect>
                                    <p:anim calcmode="lin" valueType="num">
                                      <p:cBhvr>
                                        <p:cTn id="20" dur="1000" fill="hold"/>
                                        <p:tgtEl>
                                          <p:spTgt spid="119"/>
                                        </p:tgtEl>
                                        <p:attrNameLst>
                                          <p:attrName>ppt_x</p:attrName>
                                        </p:attrNameLst>
                                      </p:cBhvr>
                                      <p:tavLst>
                                        <p:tav tm="0">
                                          <p:val>
                                            <p:strVal val="#ppt_x"/>
                                          </p:val>
                                        </p:tav>
                                        <p:tav tm="100000">
                                          <p:val>
                                            <p:strVal val="#ppt_x"/>
                                          </p:val>
                                        </p:tav>
                                      </p:tavLst>
                                    </p:anim>
                                    <p:anim calcmode="lin" valueType="num">
                                      <p:cBhvr>
                                        <p:cTn id="21"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6477329"/>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7763743"/>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133167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2618086"/>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3904921"/>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564542" y="5190915"/>
            <a:ext cx="2186870" cy="1191585"/>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59" name="TextBox 59"/>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5666322" y="5278824"/>
            <a:ext cx="1998307" cy="1015766"/>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62" name="TextBox 62"/>
            <p:cNvSpPr txBox="1"/>
            <p:nvPr/>
          </p:nvSpPr>
          <p:spPr>
            <a:xfrm>
              <a:off x="0" y="-66675"/>
              <a:ext cx="544201" cy="343300"/>
            </a:xfrm>
            <a:prstGeom prst="rect">
              <a:avLst/>
            </a:prstGeom>
          </p:spPr>
          <p:txBody>
            <a:bodyPr lIns="51986" tIns="51986" rIns="51986" bIns="51986" rtlCol="0" anchor="ctr"/>
            <a:lstStyle/>
            <a:p>
              <a:pPr algn="ctr">
                <a:lnSpc>
                  <a:spcPts val="4200"/>
                </a:lnSpc>
              </a:pPr>
              <a:r>
                <a:rPr lang="en-US" sz="3000">
                  <a:solidFill>
                    <a:srgbClr val="FFFFFF"/>
                  </a:solidFill>
                  <a:latin typeface="Anton"/>
                </a:rPr>
                <a:t>FYT</a:t>
              </a:r>
            </a:p>
          </p:txBody>
        </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sp>
        <p:nvSpPr>
          <p:cNvPr id="90" name="AutoShape 90"/>
          <p:cNvSpPr/>
          <p:nvPr/>
        </p:nvSpPr>
        <p:spPr>
          <a:xfrm rot="-8791684">
            <a:off x="8670851" y="3770665"/>
            <a:ext cx="3145302" cy="0"/>
          </a:xfrm>
          <a:prstGeom prst="line">
            <a:avLst/>
          </a:prstGeom>
          <a:ln w="47625" cap="flat">
            <a:solidFill>
              <a:srgbClr val="E76262"/>
            </a:solidFill>
            <a:prstDash val="lgDash"/>
            <a:headEnd type="none" w="sm" len="sm"/>
            <a:tailEnd type="none" w="sm" len="sm"/>
          </a:ln>
        </p:spPr>
      </p:sp>
      <p:sp>
        <p:nvSpPr>
          <p:cNvPr id="91" name="AutoShape 91"/>
          <p:cNvSpPr/>
          <p:nvPr/>
        </p:nvSpPr>
        <p:spPr>
          <a:xfrm rot="-2000892">
            <a:off x="5923015" y="3770665"/>
            <a:ext cx="3145302" cy="0"/>
          </a:xfrm>
          <a:prstGeom prst="line">
            <a:avLst/>
          </a:prstGeom>
          <a:ln w="47625" cap="flat">
            <a:solidFill>
              <a:srgbClr val="E76262"/>
            </a:solidFill>
            <a:prstDash val="lgDash"/>
            <a:headEnd type="none" w="sm" len="sm"/>
            <a:tailEnd type="none" w="sm" len="sm"/>
          </a:ln>
        </p:spPr>
      </p:sp>
      <p:grpSp>
        <p:nvGrpSpPr>
          <p:cNvPr id="92" name="Group 92"/>
          <p:cNvGrpSpPr/>
          <p:nvPr/>
        </p:nvGrpSpPr>
        <p:grpSpPr>
          <a:xfrm>
            <a:off x="7928767" y="2179520"/>
            <a:ext cx="1902518" cy="1902518"/>
            <a:chOff x="0" y="0"/>
            <a:chExt cx="812800" cy="812800"/>
          </a:xfrm>
        </p:grpSpPr>
        <p:sp>
          <p:nvSpPr>
            <p:cNvPr id="93" name="Freeform 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94" name="TextBox 94"/>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Anton"/>
                </a:rPr>
                <a:t>MSÜ</a:t>
              </a:r>
            </a:p>
          </p:txBody>
        </p:sp>
      </p:grpSp>
      <p:grpSp>
        <p:nvGrpSpPr>
          <p:cNvPr id="95" name="Group 95"/>
          <p:cNvGrpSpPr/>
          <p:nvPr/>
        </p:nvGrpSpPr>
        <p:grpSpPr>
          <a:xfrm>
            <a:off x="3450931" y="4661839"/>
            <a:ext cx="10899074" cy="1303365"/>
            <a:chOff x="0" y="0"/>
            <a:chExt cx="3393203" cy="405776"/>
          </a:xfrm>
        </p:grpSpPr>
        <p:sp>
          <p:nvSpPr>
            <p:cNvPr id="96" name="Freeform 96"/>
            <p:cNvSpPr/>
            <p:nvPr/>
          </p:nvSpPr>
          <p:spPr>
            <a:xfrm>
              <a:off x="0" y="0"/>
              <a:ext cx="3393203" cy="405776"/>
            </a:xfrm>
            <a:custGeom>
              <a:avLst/>
              <a:gdLst/>
              <a:ahLst/>
              <a:cxnLst/>
              <a:rect l="l" t="t" r="r" b="b"/>
              <a:pathLst>
                <a:path w="3393203" h="405776">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id="97" name="TextBox 97"/>
            <p:cNvSpPr txBox="1"/>
            <p:nvPr/>
          </p:nvSpPr>
          <p:spPr>
            <a:xfrm>
              <a:off x="0" y="-28575"/>
              <a:ext cx="3393203" cy="434351"/>
            </a:xfrm>
            <a:prstGeom prst="rect">
              <a:avLst/>
            </a:prstGeom>
          </p:spPr>
          <p:txBody>
            <a:bodyPr lIns="42975" tIns="42975" rIns="42975" bIns="42975" rtlCol="0" anchor="ctr"/>
            <a:lstStyle/>
            <a:p>
              <a:pPr algn="ctr">
                <a:lnSpc>
                  <a:spcPts val="2659"/>
                </a:lnSpc>
              </a:pPr>
              <a:endParaRPr/>
            </a:p>
          </p:txBody>
        </p:sp>
      </p:grpSp>
      <p:sp>
        <p:nvSpPr>
          <p:cNvPr id="98" name="Freeform 98"/>
          <p:cNvSpPr/>
          <p:nvPr/>
        </p:nvSpPr>
        <p:spPr>
          <a:xfrm>
            <a:off x="2475899" y="2128839"/>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sp>
        <p:nvSpPr>
          <p:cNvPr id="99" name="Freeform 99"/>
          <p:cNvSpPr/>
          <p:nvPr/>
        </p:nvSpPr>
        <p:spPr>
          <a:xfrm>
            <a:off x="13652694" y="3487326"/>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sp>
        <p:nvSpPr>
          <p:cNvPr id="100" name="Freeform 100"/>
          <p:cNvSpPr/>
          <p:nvPr/>
        </p:nvSpPr>
        <p:spPr>
          <a:xfrm rot="-8982838" flipH="1" flipV="1">
            <a:off x="5050431" y="3005036"/>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8"/>
            <a:stretch>
              <a:fillRect t="-62571" r="-193516" b="-197067"/>
            </a:stretch>
          </a:blipFill>
        </p:spPr>
      </p:sp>
      <p:sp>
        <p:nvSpPr>
          <p:cNvPr id="101" name="Freeform 101"/>
          <p:cNvSpPr/>
          <p:nvPr/>
        </p:nvSpPr>
        <p:spPr>
          <a:xfrm rot="9777171" flipV="1">
            <a:off x="13729012" y="7950387"/>
            <a:ext cx="1011795" cy="696741"/>
          </a:xfrm>
          <a:custGeom>
            <a:avLst/>
            <a:gdLst/>
            <a:ahLst/>
            <a:cxnLst/>
            <a:rect l="l" t="t" r="r" b="b"/>
            <a:pathLst>
              <a:path w="1011795" h="696741">
                <a:moveTo>
                  <a:pt x="0" y="696741"/>
                </a:moveTo>
                <a:lnTo>
                  <a:pt x="1011794" y="696741"/>
                </a:lnTo>
                <a:lnTo>
                  <a:pt x="1011794" y="0"/>
                </a:lnTo>
                <a:lnTo>
                  <a:pt x="0" y="0"/>
                </a:lnTo>
                <a:lnTo>
                  <a:pt x="0" y="696741"/>
                </a:lnTo>
                <a:close/>
              </a:path>
            </a:pathLst>
          </a:custGeom>
          <a:blipFill>
            <a:blip r:embed="rId8"/>
            <a:stretch>
              <a:fillRect t="-62571" r="-193516" b="-197067"/>
            </a:stretch>
          </a:blipFill>
        </p:spPr>
      </p:sp>
      <p:sp>
        <p:nvSpPr>
          <p:cNvPr id="102" name="Freeform 102"/>
          <p:cNvSpPr/>
          <p:nvPr/>
        </p:nvSpPr>
        <p:spPr>
          <a:xfrm>
            <a:off x="7755813" y="8298758"/>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sp>
        <p:nvSpPr>
          <p:cNvPr id="103" name="Freeform 103"/>
          <p:cNvSpPr/>
          <p:nvPr/>
        </p:nvSpPr>
        <p:spPr>
          <a:xfrm rot="-1726704">
            <a:off x="2208303" y="7766747"/>
            <a:ext cx="1166539" cy="1135918"/>
          </a:xfrm>
          <a:custGeom>
            <a:avLst/>
            <a:gdLst/>
            <a:ahLst/>
            <a:cxnLst/>
            <a:rect l="l" t="t" r="r" b="b"/>
            <a:pathLst>
              <a:path w="1166539" h="1135918">
                <a:moveTo>
                  <a:pt x="0" y="0"/>
                </a:moveTo>
                <a:lnTo>
                  <a:pt x="1166539" y="0"/>
                </a:lnTo>
                <a:lnTo>
                  <a:pt x="1166539" y="1135918"/>
                </a:lnTo>
                <a:lnTo>
                  <a:pt x="0" y="1135918"/>
                </a:lnTo>
                <a:lnTo>
                  <a:pt x="0" y="0"/>
                </a:lnTo>
                <a:close/>
              </a:path>
            </a:pathLst>
          </a:custGeom>
          <a:blipFill>
            <a:blip r:embed="rId9"/>
            <a:stretch>
              <a:fillRect/>
            </a:stretch>
          </a:blipFill>
        </p:spPr>
      </p:sp>
      <p:grpSp>
        <p:nvGrpSpPr>
          <p:cNvPr id="104" name="Group 104"/>
          <p:cNvGrpSpPr/>
          <p:nvPr/>
        </p:nvGrpSpPr>
        <p:grpSpPr>
          <a:xfrm>
            <a:off x="594866" y="1690137"/>
            <a:ext cx="1232729" cy="7134324"/>
            <a:chOff x="0" y="0"/>
            <a:chExt cx="1643639" cy="9512432"/>
          </a:xfrm>
        </p:grpSpPr>
        <p:sp>
          <p:nvSpPr>
            <p:cNvPr id="105" name="TextBox 105"/>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4" name="TextBox 114"/>
          <p:cNvSpPr txBox="1"/>
          <p:nvPr/>
        </p:nvSpPr>
        <p:spPr>
          <a:xfrm>
            <a:off x="3114022" y="4935924"/>
            <a:ext cx="11616577" cy="714375"/>
          </a:xfrm>
          <a:prstGeom prst="rect">
            <a:avLst/>
          </a:prstGeom>
        </p:spPr>
        <p:txBody>
          <a:bodyPr lIns="0" tIns="0" rIns="0" bIns="0" rtlCol="0" anchor="t">
            <a:spAutoFit/>
          </a:bodyPr>
          <a:lstStyle/>
          <a:p>
            <a:pPr marL="0" lvl="0" indent="0" algn="ctr">
              <a:lnSpc>
                <a:spcPts val="5639"/>
              </a:lnSpc>
              <a:spcBef>
                <a:spcPct val="0"/>
              </a:spcBef>
            </a:pPr>
            <a:r>
              <a:rPr lang="en-US" sz="4699">
                <a:solidFill>
                  <a:srgbClr val="503D36"/>
                </a:solidFill>
                <a:latin typeface="Anton"/>
              </a:rPr>
              <a:t>FİZİKİ YETERLİLİKTE HANGİ  SINAVLAR VAR?</a:t>
            </a:r>
          </a:p>
        </p:txBody>
      </p:sp>
      <p:sp>
        <p:nvSpPr>
          <p:cNvPr id="115" name="TextBox 115"/>
          <p:cNvSpPr txBox="1"/>
          <p:nvPr/>
        </p:nvSpPr>
        <p:spPr>
          <a:xfrm>
            <a:off x="2812148" y="6161240"/>
            <a:ext cx="12088065" cy="1598295"/>
          </a:xfrm>
          <a:prstGeom prst="rect">
            <a:avLst/>
          </a:prstGeom>
        </p:spPr>
        <p:txBody>
          <a:bodyPr lIns="0" tIns="0" rIns="0" bIns="0" rtlCol="0" anchor="t">
            <a:spAutoFit/>
          </a:bodyPr>
          <a:lstStyle/>
          <a:p>
            <a:pPr algn="ctr">
              <a:lnSpc>
                <a:spcPts val="4199"/>
              </a:lnSpc>
            </a:pPr>
            <a:r>
              <a:rPr lang="en-US" sz="2799" dirty="0" err="1">
                <a:solidFill>
                  <a:srgbClr val="503D36"/>
                </a:solidFill>
                <a:latin typeface="Ambitions"/>
              </a:rPr>
              <a:t>Fiziki</a:t>
            </a:r>
            <a:r>
              <a:rPr lang="en-US" sz="2799" dirty="0">
                <a:solidFill>
                  <a:srgbClr val="503D36"/>
                </a:solidFill>
                <a:latin typeface="Ambitions"/>
              </a:rPr>
              <a:t> </a:t>
            </a:r>
            <a:r>
              <a:rPr lang="en-US" sz="2799" dirty="0" err="1">
                <a:solidFill>
                  <a:srgbClr val="503D36"/>
                </a:solidFill>
                <a:latin typeface="Ambitions"/>
              </a:rPr>
              <a:t>Yeterlilik</a:t>
            </a:r>
            <a:r>
              <a:rPr lang="en-US" sz="2799" dirty="0">
                <a:solidFill>
                  <a:srgbClr val="503D36"/>
                </a:solidFill>
                <a:latin typeface="Ambitions"/>
              </a:rPr>
              <a:t> </a:t>
            </a:r>
            <a:r>
              <a:rPr lang="en-US" sz="2799" dirty="0" err="1">
                <a:solidFill>
                  <a:srgbClr val="503D36"/>
                </a:solidFill>
                <a:latin typeface="Ambitions"/>
              </a:rPr>
              <a:t>Sınavı</a:t>
            </a:r>
            <a:r>
              <a:rPr lang="en-US" sz="2799" dirty="0">
                <a:solidFill>
                  <a:srgbClr val="503D36"/>
                </a:solidFill>
                <a:latin typeface="Ambitions"/>
              </a:rPr>
              <a:t> 400M KOŞU, ŞINAV, MEKİK </a:t>
            </a:r>
            <a:r>
              <a:rPr lang="en-US" sz="2799" dirty="0" err="1">
                <a:solidFill>
                  <a:srgbClr val="503D36"/>
                </a:solidFill>
                <a:latin typeface="Ambitions"/>
              </a:rPr>
              <a:t>Aşamasından</a:t>
            </a:r>
            <a:r>
              <a:rPr lang="en-US" sz="2799" dirty="0">
                <a:solidFill>
                  <a:srgbClr val="503D36"/>
                </a:solidFill>
                <a:latin typeface="Ambitions"/>
              </a:rPr>
              <a:t> </a:t>
            </a:r>
            <a:r>
              <a:rPr lang="en-US" sz="2799" dirty="0" err="1">
                <a:solidFill>
                  <a:srgbClr val="503D36"/>
                </a:solidFill>
                <a:latin typeface="Ambitions"/>
              </a:rPr>
              <a:t>Oluşmaktadır</a:t>
            </a:r>
            <a:r>
              <a:rPr lang="en-US" sz="2799" dirty="0">
                <a:solidFill>
                  <a:srgbClr val="503D36"/>
                </a:solidFill>
                <a:latin typeface="Ambitions"/>
              </a:rPr>
              <a:t>. </a:t>
            </a:r>
            <a:r>
              <a:rPr lang="en-US" sz="2799" dirty="0" err="1">
                <a:solidFill>
                  <a:srgbClr val="503D36"/>
                </a:solidFill>
                <a:latin typeface="Ambitions"/>
              </a:rPr>
              <a:t>Adaylar</a:t>
            </a:r>
            <a:r>
              <a:rPr lang="en-US" sz="2799" dirty="0">
                <a:solidFill>
                  <a:srgbClr val="503D36"/>
                </a:solidFill>
                <a:latin typeface="Ambitions"/>
              </a:rPr>
              <a:t> </a:t>
            </a:r>
            <a:r>
              <a:rPr lang="en-US" sz="2799" dirty="0" err="1">
                <a:solidFill>
                  <a:srgbClr val="503D36"/>
                </a:solidFill>
                <a:latin typeface="Ambitions"/>
              </a:rPr>
              <a:t>Fiziki</a:t>
            </a:r>
            <a:r>
              <a:rPr lang="en-US" sz="2799" dirty="0">
                <a:solidFill>
                  <a:srgbClr val="503D36"/>
                </a:solidFill>
                <a:latin typeface="Ambitions"/>
              </a:rPr>
              <a:t> </a:t>
            </a:r>
            <a:r>
              <a:rPr lang="en-US" sz="2799" dirty="0" err="1">
                <a:solidFill>
                  <a:srgbClr val="503D36"/>
                </a:solidFill>
                <a:latin typeface="Ambitions"/>
              </a:rPr>
              <a:t>Yeterlilik</a:t>
            </a:r>
            <a:r>
              <a:rPr lang="en-US" sz="2799" dirty="0">
                <a:solidFill>
                  <a:srgbClr val="503D36"/>
                </a:solidFill>
                <a:latin typeface="Ambitions"/>
              </a:rPr>
              <a:t> </a:t>
            </a:r>
            <a:r>
              <a:rPr lang="en-US" sz="2799" dirty="0" err="1">
                <a:solidFill>
                  <a:srgbClr val="503D36"/>
                </a:solidFill>
                <a:latin typeface="Ambitions"/>
              </a:rPr>
              <a:t>Sınavında</a:t>
            </a:r>
            <a:r>
              <a:rPr lang="en-US" sz="2799" dirty="0">
                <a:solidFill>
                  <a:srgbClr val="503D36"/>
                </a:solidFill>
                <a:latin typeface="Ambitions"/>
              </a:rPr>
              <a:t> 3 </a:t>
            </a:r>
            <a:r>
              <a:rPr lang="en-US" sz="2799" dirty="0" err="1">
                <a:solidFill>
                  <a:srgbClr val="503D36"/>
                </a:solidFill>
                <a:latin typeface="Ambitions"/>
              </a:rPr>
              <a:t>Aşamadan</a:t>
            </a:r>
            <a:r>
              <a:rPr lang="en-US" sz="2799" dirty="0">
                <a:solidFill>
                  <a:srgbClr val="503D36"/>
                </a:solidFill>
                <a:latin typeface="Ambitions"/>
              </a:rPr>
              <a:t> </a:t>
            </a:r>
            <a:r>
              <a:rPr lang="en-US" sz="2799" dirty="0" err="1">
                <a:solidFill>
                  <a:srgbClr val="503D36"/>
                </a:solidFill>
                <a:latin typeface="Ambitions"/>
              </a:rPr>
              <a:t>Sınava</a:t>
            </a:r>
            <a:r>
              <a:rPr lang="en-US" sz="2799" dirty="0">
                <a:solidFill>
                  <a:srgbClr val="503D36"/>
                </a:solidFill>
                <a:latin typeface="Ambitions"/>
              </a:rPr>
              <a:t> </a:t>
            </a:r>
            <a:r>
              <a:rPr lang="en-US" sz="2799" dirty="0" err="1">
                <a:solidFill>
                  <a:srgbClr val="503D36"/>
                </a:solidFill>
                <a:latin typeface="Ambitions"/>
              </a:rPr>
              <a:t>Tabi</a:t>
            </a:r>
            <a:r>
              <a:rPr lang="en-US" sz="2799" dirty="0">
                <a:solidFill>
                  <a:srgbClr val="503D36"/>
                </a:solidFill>
                <a:latin typeface="Ambitions"/>
              </a:rPr>
              <a:t> </a:t>
            </a:r>
            <a:r>
              <a:rPr lang="en-US" sz="2799" dirty="0" err="1">
                <a:solidFill>
                  <a:srgbClr val="503D36"/>
                </a:solidFill>
                <a:latin typeface="Ambitions"/>
              </a:rPr>
              <a:t>Tutulacak</a:t>
            </a:r>
            <a:r>
              <a:rPr lang="en-US" sz="2799" dirty="0">
                <a:solidFill>
                  <a:srgbClr val="503D36"/>
                </a:solidFill>
                <a:latin typeface="Ambitions"/>
              </a:rPr>
              <a:t> </a:t>
            </a:r>
            <a:r>
              <a:rPr lang="en-US" sz="2799" dirty="0" err="1">
                <a:solidFill>
                  <a:srgbClr val="503D36"/>
                </a:solidFill>
                <a:latin typeface="Ambitions"/>
              </a:rPr>
              <a:t>Olup</a:t>
            </a:r>
            <a:r>
              <a:rPr lang="en-US" sz="2799" dirty="0">
                <a:solidFill>
                  <a:srgbClr val="503D36"/>
                </a:solidFill>
                <a:latin typeface="Ambitions"/>
              </a:rPr>
              <a:t>;</a:t>
            </a:r>
          </a:p>
          <a:p>
            <a:pPr marL="0" lvl="0" indent="0" algn="ctr">
              <a:lnSpc>
                <a:spcPts val="4199"/>
              </a:lnSpc>
              <a:spcBef>
                <a:spcPct val="0"/>
              </a:spcBef>
            </a:pPr>
            <a:r>
              <a:rPr lang="en-US" sz="2799" dirty="0">
                <a:solidFill>
                  <a:srgbClr val="503D36"/>
                </a:solidFill>
                <a:latin typeface="Ambitions"/>
              </a:rPr>
              <a:t>400 M </a:t>
            </a:r>
            <a:r>
              <a:rPr lang="en-US" sz="2799" dirty="0" err="1">
                <a:solidFill>
                  <a:srgbClr val="503D36"/>
                </a:solidFill>
                <a:latin typeface="Ambitions"/>
              </a:rPr>
              <a:t>Koşu</a:t>
            </a:r>
            <a:r>
              <a:rPr lang="en-US" sz="2799" dirty="0">
                <a:solidFill>
                  <a:srgbClr val="503D36"/>
                </a:solidFill>
                <a:latin typeface="Ambitions"/>
              </a:rPr>
              <a:t>: %50 </a:t>
            </a:r>
            <a:r>
              <a:rPr lang="en-US" sz="2799" dirty="0" err="1">
                <a:solidFill>
                  <a:srgbClr val="503D36"/>
                </a:solidFill>
                <a:latin typeface="Ambitions"/>
              </a:rPr>
              <a:t>Oranında</a:t>
            </a:r>
            <a:r>
              <a:rPr lang="en-US" sz="2799" dirty="0">
                <a:solidFill>
                  <a:srgbClr val="503D36"/>
                </a:solidFill>
                <a:latin typeface="Ambitions"/>
              </a:rPr>
              <a:t>, </a:t>
            </a:r>
            <a:r>
              <a:rPr lang="en-US" sz="2799" dirty="0" err="1">
                <a:solidFill>
                  <a:srgbClr val="503D36"/>
                </a:solidFill>
                <a:latin typeface="Ambitions"/>
              </a:rPr>
              <a:t>Mekik</a:t>
            </a:r>
            <a:r>
              <a:rPr lang="en-US" sz="2799" dirty="0">
                <a:solidFill>
                  <a:srgbClr val="503D36"/>
                </a:solidFill>
                <a:latin typeface="Ambitions"/>
              </a:rPr>
              <a:t> </a:t>
            </a:r>
            <a:r>
              <a:rPr lang="en-US" sz="2799" dirty="0" err="1">
                <a:solidFill>
                  <a:srgbClr val="503D36"/>
                </a:solidFill>
                <a:latin typeface="Ambitions"/>
              </a:rPr>
              <a:t>ve</a:t>
            </a:r>
            <a:r>
              <a:rPr lang="en-US" sz="2799" dirty="0">
                <a:solidFill>
                  <a:srgbClr val="503D36"/>
                </a:solidFill>
                <a:latin typeface="Ambitions"/>
              </a:rPr>
              <a:t> </a:t>
            </a:r>
            <a:r>
              <a:rPr lang="en-US" sz="2799" dirty="0" err="1">
                <a:solidFill>
                  <a:srgbClr val="503D36"/>
                </a:solidFill>
                <a:latin typeface="Ambitions"/>
              </a:rPr>
              <a:t>Şınav</a:t>
            </a:r>
            <a:r>
              <a:rPr lang="en-US" sz="2799" dirty="0">
                <a:solidFill>
                  <a:srgbClr val="503D36"/>
                </a:solidFill>
                <a:latin typeface="Ambitions"/>
              </a:rPr>
              <a:t>: %25 </a:t>
            </a:r>
            <a:r>
              <a:rPr lang="en-US" sz="2799" dirty="0" err="1">
                <a:solidFill>
                  <a:srgbClr val="503D36"/>
                </a:solidFill>
                <a:latin typeface="Ambitions"/>
              </a:rPr>
              <a:t>Oranında</a:t>
            </a:r>
            <a:r>
              <a:rPr lang="en-US" sz="2799" dirty="0">
                <a:solidFill>
                  <a:srgbClr val="503D36"/>
                </a:solidFill>
                <a:latin typeface="Ambitions"/>
              </a:rPr>
              <a:t> </a:t>
            </a:r>
            <a:r>
              <a:rPr lang="en-US" sz="2799" dirty="0" err="1">
                <a:solidFill>
                  <a:srgbClr val="503D36"/>
                </a:solidFill>
                <a:latin typeface="Ambitions"/>
              </a:rPr>
              <a:t>Etkili</a:t>
            </a:r>
            <a:r>
              <a:rPr lang="en-US" sz="2799" dirty="0">
                <a:solidFill>
                  <a:srgbClr val="503D36"/>
                </a:solidFill>
                <a:latin typeface="Ambitions"/>
              </a:rPr>
              <a:t> </a:t>
            </a:r>
            <a:r>
              <a:rPr lang="en-US" sz="2799" dirty="0" err="1">
                <a:solidFill>
                  <a:srgbClr val="503D36"/>
                </a:solidFill>
                <a:latin typeface="Ambitions"/>
              </a:rPr>
              <a:t>Olacaktır</a:t>
            </a:r>
            <a:r>
              <a:rPr lang="en-US" sz="2799" dirty="0">
                <a:solidFill>
                  <a:srgbClr val="503D36"/>
                </a:solidFill>
                <a:latin typeface="Ambitions"/>
              </a:rPr>
              <a:t>.</a:t>
            </a:r>
          </a:p>
        </p:txBody>
      </p:sp>
      <p:sp>
        <p:nvSpPr>
          <p:cNvPr id="116" name="Freeform 116"/>
          <p:cNvSpPr/>
          <p:nvPr/>
        </p:nvSpPr>
        <p:spPr>
          <a:xfrm rot="-9364023">
            <a:off x="11735075" y="2140148"/>
            <a:ext cx="1321244" cy="1286561"/>
          </a:xfrm>
          <a:custGeom>
            <a:avLst/>
            <a:gdLst/>
            <a:ahLst/>
            <a:cxnLst/>
            <a:rect l="l" t="t" r="r" b="b"/>
            <a:pathLst>
              <a:path w="1321244" h="1286561">
                <a:moveTo>
                  <a:pt x="0" y="0"/>
                </a:moveTo>
                <a:lnTo>
                  <a:pt x="1321244" y="0"/>
                </a:lnTo>
                <a:lnTo>
                  <a:pt x="1321244" y="1286561"/>
                </a:lnTo>
                <a:lnTo>
                  <a:pt x="0" y="1286561"/>
                </a:lnTo>
                <a:lnTo>
                  <a:pt x="0" y="0"/>
                </a:lnTo>
                <a:close/>
              </a:path>
            </a:pathLst>
          </a:custGeom>
          <a:blipFill>
            <a:blip r:embed="rId9"/>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anim calcmode="lin" valueType="num">
                                      <p:cBhvr>
                                        <p:cTn id="13" dur="1000" fill="hold"/>
                                        <p:tgtEl>
                                          <p:spTgt spid="90"/>
                                        </p:tgtEl>
                                        <p:attrNameLst>
                                          <p:attrName>ppt_x</p:attrName>
                                        </p:attrNameLst>
                                      </p:cBhvr>
                                      <p:tavLst>
                                        <p:tav tm="0">
                                          <p:val>
                                            <p:strVal val="#ppt_x"/>
                                          </p:val>
                                        </p:tav>
                                        <p:tav tm="100000">
                                          <p:val>
                                            <p:strVal val="#ppt_x"/>
                                          </p:val>
                                        </p:tav>
                                      </p:tavLst>
                                    </p:anim>
                                    <p:anim calcmode="lin" valueType="num">
                                      <p:cBhvr>
                                        <p:cTn id="14" dur="1000" fill="hold"/>
                                        <p:tgtEl>
                                          <p:spTgt spid="9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1000"/>
                                        <p:tgtEl>
                                          <p:spTgt spid="114"/>
                                        </p:tgtEl>
                                      </p:cBhvr>
                                    </p:animEffect>
                                    <p:anim calcmode="lin" valueType="num">
                                      <p:cBhvr>
                                        <p:cTn id="18" dur="1000" fill="hold"/>
                                        <p:tgtEl>
                                          <p:spTgt spid="114"/>
                                        </p:tgtEl>
                                        <p:attrNameLst>
                                          <p:attrName>ppt_x</p:attrName>
                                        </p:attrNameLst>
                                      </p:cBhvr>
                                      <p:tavLst>
                                        <p:tav tm="0">
                                          <p:val>
                                            <p:strVal val="#ppt_x"/>
                                          </p:val>
                                        </p:tav>
                                        <p:tav tm="100000">
                                          <p:val>
                                            <p:strVal val="#ppt_x"/>
                                          </p:val>
                                        </p:tav>
                                      </p:tavLst>
                                    </p:anim>
                                    <p:anim calcmode="lin" valueType="num">
                                      <p:cBhvr>
                                        <p:cTn id="19" dur="1000" fill="hold"/>
                                        <p:tgtEl>
                                          <p:spTgt spid="1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1000"/>
                                        <p:tgtEl>
                                          <p:spTgt spid="91"/>
                                        </p:tgtEl>
                                      </p:cBhvr>
                                    </p:animEffect>
                                    <p:anim calcmode="lin" valueType="num">
                                      <p:cBhvr>
                                        <p:cTn id="28" dur="1000" fill="hold"/>
                                        <p:tgtEl>
                                          <p:spTgt spid="91"/>
                                        </p:tgtEl>
                                        <p:attrNameLst>
                                          <p:attrName>ppt_x</p:attrName>
                                        </p:attrNameLst>
                                      </p:cBhvr>
                                      <p:tavLst>
                                        <p:tav tm="0">
                                          <p:val>
                                            <p:strVal val="#ppt_x"/>
                                          </p:val>
                                        </p:tav>
                                        <p:tav tm="100000">
                                          <p:val>
                                            <p:strVal val="#ppt_x"/>
                                          </p:val>
                                        </p:tav>
                                      </p:tavLst>
                                    </p:anim>
                                    <p:anim calcmode="lin" valueType="num">
                                      <p:cBhvr>
                                        <p:cTn id="2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fade">
                                      <p:cBhvr>
                                        <p:cTn id="34" dur="1000"/>
                                        <p:tgtEl>
                                          <p:spTgt spid="115"/>
                                        </p:tgtEl>
                                      </p:cBhvr>
                                    </p:animEffect>
                                    <p:anim calcmode="lin" valueType="num">
                                      <p:cBhvr>
                                        <p:cTn id="35" dur="1000" fill="hold"/>
                                        <p:tgtEl>
                                          <p:spTgt spid="115"/>
                                        </p:tgtEl>
                                        <p:attrNameLst>
                                          <p:attrName>ppt_x</p:attrName>
                                        </p:attrNameLst>
                                      </p:cBhvr>
                                      <p:tavLst>
                                        <p:tav tm="0">
                                          <p:val>
                                            <p:strVal val="#ppt_x"/>
                                          </p:val>
                                        </p:tav>
                                        <p:tav tm="100000">
                                          <p:val>
                                            <p:strVal val="#ppt_x"/>
                                          </p:val>
                                        </p:tav>
                                      </p:tavLst>
                                    </p:anim>
                                    <p:anim calcmode="lin" valueType="num">
                                      <p:cBhvr>
                                        <p:cTn id="36"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5"/>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8" name="TextBox 2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31" name="TextBox 31"/>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35" name="TextBox 35"/>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38" name="TextBox 38"/>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69980" y="1025367"/>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40290" y="1622751"/>
            <a:ext cx="263115" cy="263115"/>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58" name="TextBox 5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59" name="Group 59"/>
          <p:cNvGrpSpPr/>
          <p:nvPr/>
        </p:nvGrpSpPr>
        <p:grpSpPr>
          <a:xfrm>
            <a:off x="1540290" y="2470372"/>
            <a:ext cx="263115" cy="263115"/>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1" name="TextBox 6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2" name="Group 62"/>
          <p:cNvGrpSpPr/>
          <p:nvPr/>
        </p:nvGrpSpPr>
        <p:grpSpPr>
          <a:xfrm>
            <a:off x="1540290" y="3317993"/>
            <a:ext cx="263115" cy="263115"/>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4" name="TextBox 6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5" name="Group 65"/>
          <p:cNvGrpSpPr/>
          <p:nvPr/>
        </p:nvGrpSpPr>
        <p:grpSpPr>
          <a:xfrm>
            <a:off x="1540290" y="4165614"/>
            <a:ext cx="263115" cy="263115"/>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7" name="TextBox 6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8" name="Group 68"/>
          <p:cNvGrpSpPr/>
          <p:nvPr/>
        </p:nvGrpSpPr>
        <p:grpSpPr>
          <a:xfrm>
            <a:off x="1540290" y="5013235"/>
            <a:ext cx="263115" cy="263115"/>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0" name="TextBox 7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1" name="Group 71"/>
          <p:cNvGrpSpPr/>
          <p:nvPr/>
        </p:nvGrpSpPr>
        <p:grpSpPr>
          <a:xfrm>
            <a:off x="1540290" y="5860856"/>
            <a:ext cx="263115" cy="263115"/>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4" name="Group 74"/>
          <p:cNvGrpSpPr/>
          <p:nvPr/>
        </p:nvGrpSpPr>
        <p:grpSpPr>
          <a:xfrm>
            <a:off x="1540290" y="6708477"/>
            <a:ext cx="263115" cy="263115"/>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7" name="Group 77"/>
          <p:cNvGrpSpPr/>
          <p:nvPr/>
        </p:nvGrpSpPr>
        <p:grpSpPr>
          <a:xfrm>
            <a:off x="1540290" y="7556097"/>
            <a:ext cx="263115" cy="263115"/>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0" name="Group 80"/>
          <p:cNvGrpSpPr/>
          <p:nvPr/>
        </p:nvGrpSpPr>
        <p:grpSpPr>
          <a:xfrm>
            <a:off x="1540290" y="8403718"/>
            <a:ext cx="263115" cy="263115"/>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3" name="Group 83"/>
          <p:cNvGrpSpPr/>
          <p:nvPr/>
        </p:nvGrpSpPr>
        <p:grpSpPr>
          <a:xfrm>
            <a:off x="15564542" y="1331671"/>
            <a:ext cx="2186870" cy="1191585"/>
            <a:chOff x="0" y="0"/>
            <a:chExt cx="595553" cy="324506"/>
          </a:xfrm>
        </p:grpSpPr>
        <p:sp>
          <p:nvSpPr>
            <p:cNvPr id="84" name="Freeform 8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85" name="TextBox 85"/>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86" name="Group 86"/>
          <p:cNvGrpSpPr/>
          <p:nvPr/>
        </p:nvGrpSpPr>
        <p:grpSpPr>
          <a:xfrm>
            <a:off x="15666322" y="1244702"/>
            <a:ext cx="1998307" cy="1190645"/>
            <a:chOff x="0" y="-47625"/>
            <a:chExt cx="544201" cy="324250"/>
          </a:xfrm>
        </p:grpSpPr>
        <p:sp>
          <p:nvSpPr>
            <p:cNvPr id="87" name="Freeform 8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88" name="TextBox 88"/>
            <p:cNvSpPr txBox="1"/>
            <p:nvPr/>
          </p:nvSpPr>
          <p:spPr>
            <a:xfrm>
              <a:off x="0" y="-47625"/>
              <a:ext cx="544201" cy="324250"/>
            </a:xfrm>
            <a:prstGeom prst="rect">
              <a:avLst/>
            </a:prstGeom>
          </p:spPr>
          <p:txBody>
            <a:bodyPr lIns="51986" tIns="51986" rIns="51986" bIns="51986" rtlCol="0" anchor="ctr"/>
            <a:lstStyle/>
            <a:p>
              <a:pPr algn="ctr">
                <a:lnSpc>
                  <a:spcPts val="3219"/>
                </a:lnSpc>
              </a:pPr>
              <a:r>
                <a:rPr lang="en-US" sz="2299" dirty="0">
                  <a:solidFill>
                    <a:srgbClr val="FFFFFF"/>
                  </a:solidFill>
                  <a:latin typeface="Anton"/>
                </a:rPr>
                <a:t>SINAV BİLGİSİ</a:t>
              </a:r>
            </a:p>
          </p:txBody>
        </p:sp>
      </p:grpSp>
      <p:grpSp>
        <p:nvGrpSpPr>
          <p:cNvPr id="89" name="Group 89"/>
          <p:cNvGrpSpPr/>
          <p:nvPr/>
        </p:nvGrpSpPr>
        <p:grpSpPr>
          <a:xfrm>
            <a:off x="2493695" y="3809671"/>
            <a:ext cx="6795871" cy="4630776"/>
            <a:chOff x="0" y="0"/>
            <a:chExt cx="1789859" cy="1219628"/>
          </a:xfrm>
        </p:grpSpPr>
        <p:sp>
          <p:nvSpPr>
            <p:cNvPr id="90" name="Freeform 90"/>
            <p:cNvSpPr/>
            <p:nvPr/>
          </p:nvSpPr>
          <p:spPr>
            <a:xfrm>
              <a:off x="0" y="0"/>
              <a:ext cx="1789859" cy="1219628"/>
            </a:xfrm>
            <a:custGeom>
              <a:avLst/>
              <a:gdLst/>
              <a:ahLst/>
              <a:cxnLst/>
              <a:rect l="l" t="t" r="r" b="b"/>
              <a:pathLst>
                <a:path w="1789859" h="1219628">
                  <a:moveTo>
                    <a:pt x="68353" y="0"/>
                  </a:moveTo>
                  <a:lnTo>
                    <a:pt x="1721506" y="0"/>
                  </a:lnTo>
                  <a:cubicBezTo>
                    <a:pt x="1739635" y="0"/>
                    <a:pt x="1757020" y="7201"/>
                    <a:pt x="1769839" y="20020"/>
                  </a:cubicBezTo>
                  <a:cubicBezTo>
                    <a:pt x="1782657" y="32839"/>
                    <a:pt x="1789859" y="50224"/>
                    <a:pt x="1789859" y="68353"/>
                  </a:cubicBezTo>
                  <a:lnTo>
                    <a:pt x="1789859" y="1151275"/>
                  </a:lnTo>
                  <a:cubicBezTo>
                    <a:pt x="1789859" y="1189026"/>
                    <a:pt x="1759257" y="1219628"/>
                    <a:pt x="1721506" y="1219628"/>
                  </a:cubicBezTo>
                  <a:lnTo>
                    <a:pt x="68353" y="1219628"/>
                  </a:lnTo>
                  <a:cubicBezTo>
                    <a:pt x="30602" y="1219628"/>
                    <a:pt x="0" y="1189026"/>
                    <a:pt x="0" y="1151275"/>
                  </a:cubicBezTo>
                  <a:lnTo>
                    <a:pt x="0" y="68353"/>
                  </a:lnTo>
                  <a:cubicBezTo>
                    <a:pt x="0" y="30602"/>
                    <a:pt x="30602" y="0"/>
                    <a:pt x="68353" y="0"/>
                  </a:cubicBezTo>
                  <a:close/>
                </a:path>
              </a:pathLst>
            </a:custGeom>
            <a:solidFill>
              <a:srgbClr val="000000">
                <a:alpha val="0"/>
              </a:srgbClr>
            </a:solidFill>
            <a:ln w="28575" cap="rnd">
              <a:solidFill>
                <a:srgbClr val="E76262"/>
              </a:solidFill>
              <a:prstDash val="lgDash"/>
              <a:round/>
            </a:ln>
          </p:spPr>
        </p:sp>
        <p:sp>
          <p:nvSpPr>
            <p:cNvPr id="91" name="TextBox 91"/>
            <p:cNvSpPr txBox="1"/>
            <p:nvPr/>
          </p:nvSpPr>
          <p:spPr>
            <a:xfrm>
              <a:off x="0" y="-28575"/>
              <a:ext cx="1789859" cy="1248203"/>
            </a:xfrm>
            <a:prstGeom prst="rect">
              <a:avLst/>
            </a:prstGeom>
          </p:spPr>
          <p:txBody>
            <a:bodyPr lIns="50800" tIns="50800" rIns="50800" bIns="50800" rtlCol="0" anchor="ctr"/>
            <a:lstStyle/>
            <a:p>
              <a:pPr algn="ctr">
                <a:lnSpc>
                  <a:spcPts val="2659"/>
                </a:lnSpc>
              </a:pPr>
              <a:endParaRPr/>
            </a:p>
          </p:txBody>
        </p:sp>
      </p:grpSp>
      <p:sp>
        <p:nvSpPr>
          <p:cNvPr id="92" name="Freeform 92"/>
          <p:cNvSpPr/>
          <p:nvPr/>
        </p:nvSpPr>
        <p:spPr>
          <a:xfrm>
            <a:off x="13915304" y="3449550"/>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93" name="Freeform 93"/>
          <p:cNvSpPr/>
          <p:nvPr/>
        </p:nvSpPr>
        <p:spPr>
          <a:xfrm rot="1255237">
            <a:off x="2136994" y="7645083"/>
            <a:ext cx="1180043" cy="812600"/>
          </a:xfrm>
          <a:custGeom>
            <a:avLst/>
            <a:gdLst/>
            <a:ahLst/>
            <a:cxnLst/>
            <a:rect l="l" t="t" r="r" b="b"/>
            <a:pathLst>
              <a:path w="1180043" h="812600">
                <a:moveTo>
                  <a:pt x="0" y="0"/>
                </a:moveTo>
                <a:lnTo>
                  <a:pt x="1180043" y="0"/>
                </a:lnTo>
                <a:lnTo>
                  <a:pt x="1180043" y="812600"/>
                </a:lnTo>
                <a:lnTo>
                  <a:pt x="0" y="812600"/>
                </a:lnTo>
                <a:lnTo>
                  <a:pt x="0" y="0"/>
                </a:lnTo>
                <a:close/>
              </a:path>
            </a:pathLst>
          </a:custGeom>
          <a:blipFill>
            <a:blip r:embed="rId7"/>
            <a:stretch>
              <a:fillRect t="-62571" r="-193516" b="-197067"/>
            </a:stretch>
          </a:blipFill>
        </p:spPr>
      </p:sp>
      <p:sp>
        <p:nvSpPr>
          <p:cNvPr id="94" name="Freeform 94"/>
          <p:cNvSpPr/>
          <p:nvPr/>
        </p:nvSpPr>
        <p:spPr>
          <a:xfrm rot="-298565" flipH="1">
            <a:off x="3143090" y="8072793"/>
            <a:ext cx="728793" cy="501861"/>
          </a:xfrm>
          <a:custGeom>
            <a:avLst/>
            <a:gdLst/>
            <a:ahLst/>
            <a:cxnLst/>
            <a:rect l="l" t="t" r="r" b="b"/>
            <a:pathLst>
              <a:path w="728793" h="501861">
                <a:moveTo>
                  <a:pt x="728793" y="0"/>
                </a:moveTo>
                <a:lnTo>
                  <a:pt x="0" y="0"/>
                </a:lnTo>
                <a:lnTo>
                  <a:pt x="0" y="501861"/>
                </a:lnTo>
                <a:lnTo>
                  <a:pt x="728793" y="501861"/>
                </a:lnTo>
                <a:lnTo>
                  <a:pt x="728793" y="0"/>
                </a:lnTo>
                <a:close/>
              </a:path>
            </a:pathLst>
          </a:custGeom>
          <a:blipFill>
            <a:blip r:embed="rId7"/>
            <a:stretch>
              <a:fillRect t="-62571" r="-193516" b="-197067"/>
            </a:stretch>
          </a:blipFill>
        </p:spPr>
      </p:sp>
      <p:sp>
        <p:nvSpPr>
          <p:cNvPr id="95" name="Freeform 95"/>
          <p:cNvSpPr/>
          <p:nvPr/>
        </p:nvSpPr>
        <p:spPr>
          <a:xfrm>
            <a:off x="7232152" y="8117681"/>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grpSp>
        <p:nvGrpSpPr>
          <p:cNvPr id="96" name="Group 96"/>
          <p:cNvGrpSpPr/>
          <p:nvPr/>
        </p:nvGrpSpPr>
        <p:grpSpPr>
          <a:xfrm>
            <a:off x="3715023" y="1698847"/>
            <a:ext cx="10200281" cy="1543050"/>
            <a:chOff x="0" y="0"/>
            <a:chExt cx="2686494" cy="406400"/>
          </a:xfrm>
        </p:grpSpPr>
        <p:sp>
          <p:nvSpPr>
            <p:cNvPr id="97" name="Freeform 97"/>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sp>
        <p:sp>
          <p:nvSpPr>
            <p:cNvPr id="98" name="TextBox 98"/>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99" name="Freeform 99"/>
          <p:cNvSpPr/>
          <p:nvPr/>
        </p:nvSpPr>
        <p:spPr>
          <a:xfrm>
            <a:off x="10031659" y="4002881"/>
            <a:ext cx="5795493" cy="4114800"/>
          </a:xfrm>
          <a:custGeom>
            <a:avLst/>
            <a:gdLst/>
            <a:ahLst/>
            <a:cxnLst/>
            <a:rect l="l" t="t" r="r" b="b"/>
            <a:pathLst>
              <a:path w="5795493" h="4114800">
                <a:moveTo>
                  <a:pt x="0" y="0"/>
                </a:moveTo>
                <a:lnTo>
                  <a:pt x="5795493" y="0"/>
                </a:lnTo>
                <a:lnTo>
                  <a:pt x="5795493"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0" name="TextBox 100"/>
          <p:cNvSpPr txBox="1"/>
          <p:nvPr/>
        </p:nvSpPr>
        <p:spPr>
          <a:xfrm>
            <a:off x="2874872" y="4181959"/>
            <a:ext cx="6033516" cy="3910965"/>
          </a:xfrm>
          <a:prstGeom prst="rect">
            <a:avLst/>
          </a:prstGeom>
        </p:spPr>
        <p:txBody>
          <a:bodyPr lIns="0" tIns="0" rIns="0" bIns="0" rtlCol="0" anchor="t">
            <a:spAutoFit/>
          </a:bodyPr>
          <a:lstStyle/>
          <a:p>
            <a:pPr marL="0" lvl="0" indent="0" algn="ctr">
              <a:lnSpc>
                <a:spcPts val="3899"/>
              </a:lnSpc>
              <a:spcBef>
                <a:spcPct val="0"/>
              </a:spcBef>
            </a:pPr>
            <a:r>
              <a:rPr lang="en-US" sz="2599">
                <a:solidFill>
                  <a:srgbClr val="503D36"/>
                </a:solidFill>
                <a:latin typeface="Ambitions"/>
              </a:rPr>
              <a:t>Milli Savunma Üniversitesi sınavı Harp Okulları ve Astsubay MYO öğrenci temini için yapılan sınavdır. Sınava katılan adaylardan ikinci seçim aşamasına çağrılacak adayların belirlenmesi için uygulanan sınavdır. MSÜ Sınavına girmeyen adaylar ikinci seçim başvurusu yapamayacaklardır.</a:t>
            </a:r>
          </a:p>
        </p:txBody>
      </p:sp>
      <p:grpSp>
        <p:nvGrpSpPr>
          <p:cNvPr id="101" name="Group 101"/>
          <p:cNvGrpSpPr/>
          <p:nvPr/>
        </p:nvGrpSpPr>
        <p:grpSpPr>
          <a:xfrm>
            <a:off x="594866" y="1690137"/>
            <a:ext cx="1232729" cy="7134324"/>
            <a:chOff x="0" y="0"/>
            <a:chExt cx="1643639" cy="9512432"/>
          </a:xfrm>
        </p:grpSpPr>
        <p:sp>
          <p:nvSpPr>
            <p:cNvPr id="102" name="TextBox 10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4" name="TextBox 10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1" name="TextBox 111"/>
          <p:cNvSpPr txBox="1"/>
          <p:nvPr/>
        </p:nvSpPr>
        <p:spPr>
          <a:xfrm>
            <a:off x="4119856" y="2003276"/>
            <a:ext cx="9431499" cy="1000125"/>
          </a:xfrm>
          <a:prstGeom prst="rect">
            <a:avLst/>
          </a:prstGeom>
        </p:spPr>
        <p:txBody>
          <a:bodyPr lIns="0" tIns="0" rIns="0" bIns="0" rtlCol="0" anchor="t">
            <a:spAutoFit/>
          </a:bodyPr>
          <a:lstStyle/>
          <a:p>
            <a:pPr marL="0" lvl="0" indent="0" algn="ctr">
              <a:lnSpc>
                <a:spcPts val="7920"/>
              </a:lnSpc>
              <a:spcBef>
                <a:spcPct val="0"/>
              </a:spcBef>
            </a:pPr>
            <a:r>
              <a:rPr lang="en-US" sz="6600">
                <a:solidFill>
                  <a:srgbClr val="503D36"/>
                </a:solidFill>
                <a:latin typeface="Anton"/>
              </a:rPr>
              <a:t>MSÜ SINAVI NEDİR?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1000"/>
                                        <p:tgtEl>
                                          <p:spTgt spid="111"/>
                                        </p:tgtEl>
                                      </p:cBhvr>
                                    </p:animEffect>
                                    <p:anim calcmode="lin" valueType="num">
                                      <p:cBhvr>
                                        <p:cTn id="13" dur="1000" fill="hold"/>
                                        <p:tgtEl>
                                          <p:spTgt spid="111"/>
                                        </p:tgtEl>
                                        <p:attrNameLst>
                                          <p:attrName>ppt_x</p:attrName>
                                        </p:attrNameLst>
                                      </p:cBhvr>
                                      <p:tavLst>
                                        <p:tav tm="0">
                                          <p:val>
                                            <p:strVal val="#ppt_x"/>
                                          </p:val>
                                        </p:tav>
                                        <p:tav tm="100000">
                                          <p:val>
                                            <p:strVal val="#ppt_x"/>
                                          </p:val>
                                        </p:tav>
                                      </p:tavLst>
                                    </p:anim>
                                    <p:anim calcmode="lin" valueType="num">
                                      <p:cBhvr>
                                        <p:cTn id="14"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fade">
                                      <p:cBhvr>
                                        <p:cTn id="24" dur="1000"/>
                                        <p:tgtEl>
                                          <p:spTgt spid="100"/>
                                        </p:tgtEl>
                                      </p:cBhvr>
                                    </p:animEffect>
                                    <p:anim calcmode="lin" valueType="num">
                                      <p:cBhvr>
                                        <p:cTn id="25" dur="1000" fill="hold"/>
                                        <p:tgtEl>
                                          <p:spTgt spid="100"/>
                                        </p:tgtEl>
                                        <p:attrNameLst>
                                          <p:attrName>ppt_x</p:attrName>
                                        </p:attrNameLst>
                                      </p:cBhvr>
                                      <p:tavLst>
                                        <p:tav tm="0">
                                          <p:val>
                                            <p:strVal val="#ppt_x"/>
                                          </p:val>
                                        </p:tav>
                                        <p:tav tm="100000">
                                          <p:val>
                                            <p:strVal val="#ppt_x"/>
                                          </p:val>
                                        </p:tav>
                                      </p:tavLst>
                                    </p:anim>
                                    <p:anim calcmode="lin" valueType="num">
                                      <p:cBhvr>
                                        <p:cTn id="2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256948" y="1331671"/>
            <a:ext cx="2186870" cy="1191585"/>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7" name="TextBox 7"/>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2618086"/>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14" name="TextBox 14"/>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390492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5190915"/>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6477329"/>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564542" y="7763743"/>
            <a:ext cx="2186870" cy="1191585"/>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59" name="TextBox 59"/>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5666322" y="7851653"/>
            <a:ext cx="1998307" cy="1015766"/>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62" name="TextBox 62"/>
            <p:cNvSpPr txBox="1"/>
            <p:nvPr/>
          </p:nvSpPr>
          <p:spPr>
            <a:xfrm>
              <a:off x="0" y="-66675"/>
              <a:ext cx="544201" cy="343300"/>
            </a:xfrm>
            <a:prstGeom prst="rect">
              <a:avLst/>
            </a:prstGeom>
          </p:spPr>
          <p:txBody>
            <a:bodyPr lIns="51986" tIns="51986" rIns="51986" bIns="51986" rtlCol="0" anchor="ctr"/>
            <a:lstStyle/>
            <a:p>
              <a:pPr algn="ctr">
                <a:lnSpc>
                  <a:spcPts val="4200"/>
                </a:lnSpc>
              </a:pPr>
              <a:r>
                <a:rPr lang="en-US" sz="3000">
                  <a:solidFill>
                    <a:srgbClr val="503D36"/>
                  </a:solidFill>
                  <a:latin typeface="Anton"/>
                </a:rPr>
                <a:t>BİLGİ</a:t>
              </a:r>
            </a:p>
          </p:txBody>
        </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sp>
        <p:nvSpPr>
          <p:cNvPr id="90" name="AutoShape 90"/>
          <p:cNvSpPr/>
          <p:nvPr/>
        </p:nvSpPr>
        <p:spPr>
          <a:xfrm rot="-8791684">
            <a:off x="8604721" y="3770665"/>
            <a:ext cx="3145302" cy="0"/>
          </a:xfrm>
          <a:prstGeom prst="line">
            <a:avLst/>
          </a:prstGeom>
          <a:ln w="47625" cap="flat">
            <a:solidFill>
              <a:srgbClr val="E76262"/>
            </a:solidFill>
            <a:prstDash val="lgDash"/>
            <a:headEnd type="none" w="sm" len="sm"/>
            <a:tailEnd type="none" w="sm" len="sm"/>
          </a:ln>
        </p:spPr>
      </p:sp>
      <p:sp>
        <p:nvSpPr>
          <p:cNvPr id="91" name="AutoShape 91"/>
          <p:cNvSpPr/>
          <p:nvPr/>
        </p:nvSpPr>
        <p:spPr>
          <a:xfrm rot="-2000892">
            <a:off x="5923015" y="3770665"/>
            <a:ext cx="3145302" cy="0"/>
          </a:xfrm>
          <a:prstGeom prst="line">
            <a:avLst/>
          </a:prstGeom>
          <a:ln w="47625" cap="flat">
            <a:solidFill>
              <a:srgbClr val="E76262"/>
            </a:solidFill>
            <a:prstDash val="lgDash"/>
            <a:headEnd type="none" w="sm" len="sm"/>
            <a:tailEnd type="none" w="sm" len="sm"/>
          </a:ln>
        </p:spPr>
      </p:sp>
      <p:grpSp>
        <p:nvGrpSpPr>
          <p:cNvPr id="92" name="Group 92"/>
          <p:cNvGrpSpPr/>
          <p:nvPr/>
        </p:nvGrpSpPr>
        <p:grpSpPr>
          <a:xfrm>
            <a:off x="7862637" y="2179520"/>
            <a:ext cx="1902518" cy="1902518"/>
            <a:chOff x="0" y="0"/>
            <a:chExt cx="812800" cy="812800"/>
          </a:xfrm>
        </p:grpSpPr>
        <p:sp>
          <p:nvSpPr>
            <p:cNvPr id="93" name="Freeform 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94" name="TextBox 94"/>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Anton"/>
                </a:rPr>
                <a:t>MSÜ</a:t>
              </a:r>
            </a:p>
          </p:txBody>
        </p:sp>
      </p:grpSp>
      <p:grpSp>
        <p:nvGrpSpPr>
          <p:cNvPr id="95" name="Group 95"/>
          <p:cNvGrpSpPr/>
          <p:nvPr/>
        </p:nvGrpSpPr>
        <p:grpSpPr>
          <a:xfrm>
            <a:off x="3384801" y="4661839"/>
            <a:ext cx="10899074" cy="1303365"/>
            <a:chOff x="0" y="0"/>
            <a:chExt cx="3393203" cy="405776"/>
          </a:xfrm>
        </p:grpSpPr>
        <p:sp>
          <p:nvSpPr>
            <p:cNvPr id="96" name="Freeform 96"/>
            <p:cNvSpPr/>
            <p:nvPr/>
          </p:nvSpPr>
          <p:spPr>
            <a:xfrm>
              <a:off x="0" y="0"/>
              <a:ext cx="3393203" cy="405776"/>
            </a:xfrm>
            <a:custGeom>
              <a:avLst/>
              <a:gdLst/>
              <a:ahLst/>
              <a:cxnLst/>
              <a:rect l="l" t="t" r="r" b="b"/>
              <a:pathLst>
                <a:path w="3393203" h="405776">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id="97" name="TextBox 97"/>
            <p:cNvSpPr txBox="1"/>
            <p:nvPr/>
          </p:nvSpPr>
          <p:spPr>
            <a:xfrm>
              <a:off x="0" y="-47625"/>
              <a:ext cx="3393203" cy="453401"/>
            </a:xfrm>
            <a:prstGeom prst="rect">
              <a:avLst/>
            </a:prstGeom>
          </p:spPr>
          <p:txBody>
            <a:bodyPr lIns="42975" tIns="42975" rIns="42975" bIns="42975" rtlCol="0" anchor="ctr"/>
            <a:lstStyle/>
            <a:p>
              <a:pPr algn="ctr">
                <a:lnSpc>
                  <a:spcPts val="2659"/>
                </a:lnSpc>
              </a:pPr>
              <a:endParaRPr/>
            </a:p>
          </p:txBody>
        </p:sp>
      </p:grpSp>
      <p:sp>
        <p:nvSpPr>
          <p:cNvPr id="98" name="Freeform 98"/>
          <p:cNvSpPr/>
          <p:nvPr/>
        </p:nvSpPr>
        <p:spPr>
          <a:xfrm>
            <a:off x="2725000" y="2169995"/>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sp>
        <p:nvSpPr>
          <p:cNvPr id="99" name="Freeform 99"/>
          <p:cNvSpPr/>
          <p:nvPr/>
        </p:nvSpPr>
        <p:spPr>
          <a:xfrm>
            <a:off x="13652694" y="3487326"/>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sp>
        <p:nvSpPr>
          <p:cNvPr id="100" name="Freeform 100"/>
          <p:cNvSpPr/>
          <p:nvPr/>
        </p:nvSpPr>
        <p:spPr>
          <a:xfrm rot="-3942586" flipH="1" flipV="1">
            <a:off x="5249954" y="2705560"/>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8"/>
            <a:stretch>
              <a:fillRect t="-62571" r="-193516" b="-197067"/>
            </a:stretch>
          </a:blipFill>
        </p:spPr>
      </p:sp>
      <p:sp>
        <p:nvSpPr>
          <p:cNvPr id="101" name="Freeform 101"/>
          <p:cNvSpPr/>
          <p:nvPr/>
        </p:nvSpPr>
        <p:spPr>
          <a:xfrm rot="9777171" flipV="1">
            <a:off x="13536870" y="7792288"/>
            <a:ext cx="1011795" cy="696741"/>
          </a:xfrm>
          <a:custGeom>
            <a:avLst/>
            <a:gdLst/>
            <a:ahLst/>
            <a:cxnLst/>
            <a:rect l="l" t="t" r="r" b="b"/>
            <a:pathLst>
              <a:path w="1011795" h="696741">
                <a:moveTo>
                  <a:pt x="0" y="696741"/>
                </a:moveTo>
                <a:lnTo>
                  <a:pt x="1011794" y="696741"/>
                </a:lnTo>
                <a:lnTo>
                  <a:pt x="1011794" y="0"/>
                </a:lnTo>
                <a:lnTo>
                  <a:pt x="0" y="0"/>
                </a:lnTo>
                <a:lnTo>
                  <a:pt x="0" y="696741"/>
                </a:lnTo>
                <a:close/>
              </a:path>
            </a:pathLst>
          </a:custGeom>
          <a:blipFill>
            <a:blip r:embed="rId8"/>
            <a:stretch>
              <a:fillRect t="-62571" r="-193516" b="-197067"/>
            </a:stretch>
          </a:blipFill>
        </p:spPr>
      </p:sp>
      <p:sp>
        <p:nvSpPr>
          <p:cNvPr id="102" name="Freeform 102"/>
          <p:cNvSpPr/>
          <p:nvPr/>
        </p:nvSpPr>
        <p:spPr>
          <a:xfrm rot="-2294447">
            <a:off x="11844660" y="1995440"/>
            <a:ext cx="1343457" cy="1245292"/>
          </a:xfrm>
          <a:custGeom>
            <a:avLst/>
            <a:gdLst/>
            <a:ahLst/>
            <a:cxnLst/>
            <a:rect l="l" t="t" r="r" b="b"/>
            <a:pathLst>
              <a:path w="1343457" h="1245292">
                <a:moveTo>
                  <a:pt x="0" y="0"/>
                </a:moveTo>
                <a:lnTo>
                  <a:pt x="1343457" y="0"/>
                </a:lnTo>
                <a:lnTo>
                  <a:pt x="1343457" y="1245292"/>
                </a:lnTo>
                <a:lnTo>
                  <a:pt x="0" y="1245292"/>
                </a:lnTo>
                <a:lnTo>
                  <a:pt x="0" y="0"/>
                </a:lnTo>
                <a:close/>
              </a:path>
            </a:pathLst>
          </a:custGeom>
          <a:blipFill>
            <a:blip r:embed="rId9"/>
            <a:stretch>
              <a:fillRect/>
            </a:stretch>
          </a:blipFill>
        </p:spPr>
      </p:sp>
      <p:sp>
        <p:nvSpPr>
          <p:cNvPr id="103" name="TextBox 103"/>
          <p:cNvSpPr txBox="1"/>
          <p:nvPr/>
        </p:nvSpPr>
        <p:spPr>
          <a:xfrm>
            <a:off x="2771131" y="6105769"/>
            <a:ext cx="12088065" cy="1598295"/>
          </a:xfrm>
          <a:prstGeom prst="rect">
            <a:avLst/>
          </a:prstGeom>
        </p:spPr>
        <p:txBody>
          <a:bodyPr lIns="0" tIns="0" rIns="0" bIns="0" rtlCol="0" anchor="t">
            <a:spAutoFit/>
          </a:bodyPr>
          <a:lstStyle/>
          <a:p>
            <a:pPr marL="0" lvl="0" indent="0" algn="ctr">
              <a:lnSpc>
                <a:spcPts val="4199"/>
              </a:lnSpc>
              <a:spcBef>
                <a:spcPct val="0"/>
              </a:spcBef>
            </a:pPr>
            <a:r>
              <a:rPr lang="en-US" sz="2799" dirty="0" err="1">
                <a:solidFill>
                  <a:srgbClr val="503D36"/>
                </a:solidFill>
                <a:latin typeface="Ambitions"/>
              </a:rPr>
              <a:t>Milli</a:t>
            </a:r>
            <a:r>
              <a:rPr lang="en-US" sz="2799" dirty="0">
                <a:solidFill>
                  <a:srgbClr val="503D36"/>
                </a:solidFill>
                <a:latin typeface="Ambitions"/>
              </a:rPr>
              <a:t> </a:t>
            </a:r>
            <a:r>
              <a:rPr lang="en-US" sz="2799" dirty="0" err="1">
                <a:solidFill>
                  <a:srgbClr val="503D36"/>
                </a:solidFill>
                <a:latin typeface="Ambitions"/>
              </a:rPr>
              <a:t>Savunma</a:t>
            </a:r>
            <a:r>
              <a:rPr lang="en-US" sz="2799" dirty="0">
                <a:solidFill>
                  <a:srgbClr val="503D36"/>
                </a:solidFill>
                <a:latin typeface="Ambitions"/>
              </a:rPr>
              <a:t> </a:t>
            </a:r>
            <a:r>
              <a:rPr lang="en-US" sz="2799" dirty="0" err="1">
                <a:solidFill>
                  <a:srgbClr val="503D36"/>
                </a:solidFill>
                <a:latin typeface="Ambitions"/>
              </a:rPr>
              <a:t>Üniversitesi</a:t>
            </a:r>
            <a:r>
              <a:rPr lang="en-US" sz="2799" dirty="0">
                <a:solidFill>
                  <a:srgbClr val="503D36"/>
                </a:solidFill>
                <a:latin typeface="Ambitions"/>
              </a:rPr>
              <a:t> </a:t>
            </a:r>
            <a:r>
              <a:rPr lang="en-US" sz="2799" dirty="0" err="1">
                <a:solidFill>
                  <a:srgbClr val="503D36"/>
                </a:solidFill>
                <a:latin typeface="Ambitions"/>
              </a:rPr>
              <a:t>Sınavına</a:t>
            </a:r>
            <a:r>
              <a:rPr lang="en-US" sz="2799" dirty="0">
                <a:solidFill>
                  <a:srgbClr val="503D36"/>
                </a:solidFill>
                <a:latin typeface="Ambitions"/>
              </a:rPr>
              <a:t> </a:t>
            </a:r>
            <a:r>
              <a:rPr lang="en-US" sz="2799" dirty="0" err="1">
                <a:solidFill>
                  <a:srgbClr val="503D36"/>
                </a:solidFill>
                <a:latin typeface="Ambitions"/>
              </a:rPr>
              <a:t>Girip</a:t>
            </a:r>
            <a:r>
              <a:rPr lang="en-US" sz="2799" dirty="0">
                <a:solidFill>
                  <a:srgbClr val="503D36"/>
                </a:solidFill>
                <a:latin typeface="Ambitions"/>
              </a:rPr>
              <a:t>, 2. </a:t>
            </a:r>
            <a:r>
              <a:rPr lang="en-US" sz="2799" dirty="0" err="1">
                <a:solidFill>
                  <a:srgbClr val="503D36"/>
                </a:solidFill>
                <a:latin typeface="Ambitions"/>
              </a:rPr>
              <a:t>Seçim</a:t>
            </a:r>
            <a:r>
              <a:rPr lang="en-US" sz="2799" dirty="0">
                <a:solidFill>
                  <a:srgbClr val="503D36"/>
                </a:solidFill>
                <a:latin typeface="Ambitions"/>
              </a:rPr>
              <a:t> </a:t>
            </a:r>
            <a:r>
              <a:rPr lang="en-US" sz="2799" dirty="0" err="1">
                <a:solidFill>
                  <a:srgbClr val="503D36"/>
                </a:solidFill>
                <a:latin typeface="Ambitions"/>
              </a:rPr>
              <a:t>Aşamasında</a:t>
            </a:r>
            <a:r>
              <a:rPr lang="en-US" sz="2799" dirty="0">
                <a:solidFill>
                  <a:srgbClr val="503D36"/>
                </a:solidFill>
                <a:latin typeface="Ambitions"/>
              </a:rPr>
              <a:t> </a:t>
            </a:r>
            <a:r>
              <a:rPr lang="en-US" sz="2799" dirty="0" err="1">
                <a:solidFill>
                  <a:srgbClr val="503D36"/>
                </a:solidFill>
                <a:latin typeface="Ambitions"/>
              </a:rPr>
              <a:t>Çağrılan</a:t>
            </a:r>
            <a:r>
              <a:rPr lang="en-US" sz="2799" dirty="0">
                <a:solidFill>
                  <a:srgbClr val="503D36"/>
                </a:solidFill>
                <a:latin typeface="Ambitions"/>
              </a:rPr>
              <a:t> Her </a:t>
            </a:r>
            <a:r>
              <a:rPr lang="en-US" sz="2799" dirty="0" err="1">
                <a:solidFill>
                  <a:srgbClr val="503D36"/>
                </a:solidFill>
                <a:latin typeface="Ambitions"/>
              </a:rPr>
              <a:t>Aday</a:t>
            </a:r>
            <a:r>
              <a:rPr lang="en-US" sz="2799" dirty="0">
                <a:solidFill>
                  <a:srgbClr val="503D36"/>
                </a:solidFill>
                <a:latin typeface="Ambitions"/>
              </a:rPr>
              <a:t>, </a:t>
            </a:r>
            <a:r>
              <a:rPr lang="en-US" sz="2799" dirty="0" err="1">
                <a:solidFill>
                  <a:srgbClr val="503D36"/>
                </a:solidFill>
                <a:latin typeface="Ambitions"/>
              </a:rPr>
              <a:t>Üniversite</a:t>
            </a:r>
            <a:r>
              <a:rPr lang="en-US" sz="2799" dirty="0">
                <a:solidFill>
                  <a:srgbClr val="503D36"/>
                </a:solidFill>
                <a:latin typeface="Ambitions"/>
              </a:rPr>
              <a:t> </a:t>
            </a:r>
            <a:r>
              <a:rPr lang="en-US" sz="2799" dirty="0" err="1">
                <a:solidFill>
                  <a:srgbClr val="503D36"/>
                </a:solidFill>
                <a:latin typeface="Ambitions"/>
              </a:rPr>
              <a:t>Tercihi</a:t>
            </a:r>
            <a:r>
              <a:rPr lang="en-US" sz="2799" dirty="0">
                <a:solidFill>
                  <a:srgbClr val="503D36"/>
                </a:solidFill>
                <a:latin typeface="Ambitions"/>
              </a:rPr>
              <a:t> </a:t>
            </a:r>
            <a:r>
              <a:rPr lang="en-US" sz="2799" dirty="0" err="1">
                <a:solidFill>
                  <a:srgbClr val="503D36"/>
                </a:solidFill>
                <a:latin typeface="Ambitions"/>
              </a:rPr>
              <a:t>Yapabileceklerdir</a:t>
            </a:r>
            <a:r>
              <a:rPr lang="en-US" sz="2799" dirty="0">
                <a:solidFill>
                  <a:srgbClr val="503D36"/>
                </a:solidFill>
                <a:latin typeface="Ambitions"/>
              </a:rPr>
              <a:t>. </a:t>
            </a:r>
            <a:r>
              <a:rPr lang="en-US" sz="2799" dirty="0" err="1">
                <a:solidFill>
                  <a:srgbClr val="503D36"/>
                </a:solidFill>
                <a:latin typeface="Ambitions"/>
              </a:rPr>
              <a:t>Adayların</a:t>
            </a:r>
            <a:r>
              <a:rPr lang="en-US" sz="2799" dirty="0">
                <a:solidFill>
                  <a:srgbClr val="503D36"/>
                </a:solidFill>
                <a:latin typeface="Ambitions"/>
              </a:rPr>
              <a:t> </a:t>
            </a:r>
            <a:r>
              <a:rPr lang="en-US" sz="2799" dirty="0" err="1">
                <a:solidFill>
                  <a:srgbClr val="503D36"/>
                </a:solidFill>
                <a:latin typeface="Ambitions"/>
              </a:rPr>
              <a:t>Çağrılması</a:t>
            </a:r>
            <a:r>
              <a:rPr lang="en-US" sz="2799" dirty="0">
                <a:solidFill>
                  <a:srgbClr val="503D36"/>
                </a:solidFill>
                <a:latin typeface="Ambitions"/>
              </a:rPr>
              <a:t> </a:t>
            </a:r>
            <a:r>
              <a:rPr lang="en-US" sz="2799" dirty="0" err="1">
                <a:solidFill>
                  <a:srgbClr val="503D36"/>
                </a:solidFill>
                <a:latin typeface="Ambitions"/>
              </a:rPr>
              <a:t>ve</a:t>
            </a:r>
            <a:r>
              <a:rPr lang="en-US" sz="2799" dirty="0">
                <a:solidFill>
                  <a:srgbClr val="503D36"/>
                </a:solidFill>
                <a:latin typeface="Ambitions"/>
              </a:rPr>
              <a:t> MSÜ </a:t>
            </a:r>
            <a:r>
              <a:rPr lang="en-US" sz="2799" dirty="0" err="1">
                <a:solidFill>
                  <a:srgbClr val="503D36"/>
                </a:solidFill>
                <a:latin typeface="Ambitions"/>
              </a:rPr>
              <a:t>Seçim</a:t>
            </a:r>
            <a:r>
              <a:rPr lang="en-US" sz="2799" dirty="0">
                <a:solidFill>
                  <a:srgbClr val="503D36"/>
                </a:solidFill>
                <a:latin typeface="Ambitions"/>
              </a:rPr>
              <a:t> </a:t>
            </a:r>
            <a:r>
              <a:rPr lang="en-US" sz="2799" dirty="0" err="1">
                <a:solidFill>
                  <a:srgbClr val="503D36"/>
                </a:solidFill>
                <a:latin typeface="Ambitions"/>
              </a:rPr>
              <a:t>Aşamalarına</a:t>
            </a:r>
            <a:r>
              <a:rPr lang="en-US" sz="2799" dirty="0">
                <a:solidFill>
                  <a:srgbClr val="503D36"/>
                </a:solidFill>
                <a:latin typeface="Ambitions"/>
              </a:rPr>
              <a:t> </a:t>
            </a:r>
            <a:r>
              <a:rPr lang="en-US" sz="2799" dirty="0" err="1">
                <a:solidFill>
                  <a:srgbClr val="503D36"/>
                </a:solidFill>
                <a:latin typeface="Ambitions"/>
              </a:rPr>
              <a:t>Katılması</a:t>
            </a:r>
            <a:r>
              <a:rPr lang="en-US" sz="2799" dirty="0">
                <a:solidFill>
                  <a:srgbClr val="503D36"/>
                </a:solidFill>
                <a:latin typeface="Ambitions"/>
              </a:rPr>
              <a:t> </a:t>
            </a:r>
            <a:r>
              <a:rPr lang="en-US" sz="2799" dirty="0" err="1">
                <a:solidFill>
                  <a:srgbClr val="503D36"/>
                </a:solidFill>
                <a:latin typeface="Ambitions"/>
              </a:rPr>
              <a:t>Üniversite</a:t>
            </a:r>
            <a:r>
              <a:rPr lang="en-US" sz="2799" dirty="0">
                <a:solidFill>
                  <a:srgbClr val="503D36"/>
                </a:solidFill>
                <a:latin typeface="Ambitions"/>
              </a:rPr>
              <a:t> </a:t>
            </a:r>
            <a:r>
              <a:rPr lang="en-US" sz="2799" dirty="0" err="1">
                <a:solidFill>
                  <a:srgbClr val="503D36"/>
                </a:solidFill>
                <a:latin typeface="Ambitions"/>
              </a:rPr>
              <a:t>Tercihi</a:t>
            </a:r>
            <a:r>
              <a:rPr lang="en-US" sz="2799" dirty="0">
                <a:solidFill>
                  <a:srgbClr val="503D36"/>
                </a:solidFill>
                <a:latin typeface="Ambitions"/>
              </a:rPr>
              <a:t> </a:t>
            </a:r>
            <a:r>
              <a:rPr lang="en-US" sz="2799" dirty="0" err="1">
                <a:solidFill>
                  <a:srgbClr val="503D36"/>
                </a:solidFill>
                <a:latin typeface="Ambitions"/>
              </a:rPr>
              <a:t>Yapmasına</a:t>
            </a:r>
            <a:r>
              <a:rPr lang="en-US" sz="2799" dirty="0">
                <a:solidFill>
                  <a:srgbClr val="503D36"/>
                </a:solidFill>
                <a:latin typeface="Ambitions"/>
              </a:rPr>
              <a:t> Engel </a:t>
            </a:r>
            <a:r>
              <a:rPr lang="en-US" sz="2799" dirty="0" err="1">
                <a:solidFill>
                  <a:srgbClr val="503D36"/>
                </a:solidFill>
                <a:latin typeface="Ambitions"/>
              </a:rPr>
              <a:t>Değildir</a:t>
            </a:r>
            <a:r>
              <a:rPr lang="en-US" sz="2799" dirty="0">
                <a:solidFill>
                  <a:srgbClr val="503D36"/>
                </a:solidFill>
                <a:latin typeface="Ambitions"/>
              </a:rPr>
              <a:t>.</a:t>
            </a:r>
          </a:p>
        </p:txBody>
      </p:sp>
      <p:sp>
        <p:nvSpPr>
          <p:cNvPr id="104" name="Freeform 104"/>
          <p:cNvSpPr/>
          <p:nvPr/>
        </p:nvSpPr>
        <p:spPr>
          <a:xfrm rot="2326902">
            <a:off x="2473911" y="7421541"/>
            <a:ext cx="1343457" cy="1245292"/>
          </a:xfrm>
          <a:custGeom>
            <a:avLst/>
            <a:gdLst/>
            <a:ahLst/>
            <a:cxnLst/>
            <a:rect l="l" t="t" r="r" b="b"/>
            <a:pathLst>
              <a:path w="1343457" h="1245292">
                <a:moveTo>
                  <a:pt x="0" y="0"/>
                </a:moveTo>
                <a:lnTo>
                  <a:pt x="1343457" y="0"/>
                </a:lnTo>
                <a:lnTo>
                  <a:pt x="1343457" y="1245292"/>
                </a:lnTo>
                <a:lnTo>
                  <a:pt x="0" y="1245292"/>
                </a:lnTo>
                <a:lnTo>
                  <a:pt x="0" y="0"/>
                </a:lnTo>
                <a:close/>
              </a:path>
            </a:pathLst>
          </a:custGeom>
          <a:blipFill>
            <a:blip r:embed="rId9"/>
            <a:stretch>
              <a:fillRect/>
            </a:stretch>
          </a:blipFill>
        </p:spPr>
      </p:sp>
      <p:sp>
        <p:nvSpPr>
          <p:cNvPr id="105" name="Freeform 105"/>
          <p:cNvSpPr/>
          <p:nvPr/>
        </p:nvSpPr>
        <p:spPr>
          <a:xfrm>
            <a:off x="7755813" y="8298758"/>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xmlns="" r:embed="rId7"/>
                </a:ext>
              </a:extLst>
            </a:blip>
            <a:stretch>
              <a:fillRect t="-112263"/>
            </a:stretch>
          </a:blipFill>
        </p:spPr>
      </p:sp>
      <p:grpSp>
        <p:nvGrpSpPr>
          <p:cNvPr id="106" name="Group 106"/>
          <p:cNvGrpSpPr/>
          <p:nvPr/>
        </p:nvGrpSpPr>
        <p:grpSpPr>
          <a:xfrm>
            <a:off x="594866" y="1690137"/>
            <a:ext cx="1232729" cy="7134324"/>
            <a:chOff x="0" y="0"/>
            <a:chExt cx="1643639" cy="9512432"/>
          </a:xfrm>
        </p:grpSpPr>
        <p:sp>
          <p:nvSpPr>
            <p:cNvPr id="107" name="TextBox 107"/>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6" name="TextBox 116"/>
          <p:cNvSpPr txBox="1"/>
          <p:nvPr/>
        </p:nvSpPr>
        <p:spPr>
          <a:xfrm>
            <a:off x="3817368" y="4919375"/>
            <a:ext cx="10077626" cy="847725"/>
          </a:xfrm>
          <a:prstGeom prst="rect">
            <a:avLst/>
          </a:prstGeom>
        </p:spPr>
        <p:txBody>
          <a:bodyPr lIns="0" tIns="0" rIns="0" bIns="0" rtlCol="0" anchor="t">
            <a:spAutoFit/>
          </a:bodyPr>
          <a:lstStyle/>
          <a:p>
            <a:pPr marL="0" lvl="0" indent="0" algn="ctr">
              <a:lnSpc>
                <a:spcPts val="6720"/>
              </a:lnSpc>
              <a:spcBef>
                <a:spcPct val="0"/>
              </a:spcBef>
            </a:pPr>
            <a:r>
              <a:rPr lang="en-US" sz="5600">
                <a:solidFill>
                  <a:srgbClr val="503D36"/>
                </a:solidFill>
                <a:latin typeface="Anton"/>
              </a:rPr>
              <a:t>AÇIKLAMA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1000"/>
                                        <p:tgtEl>
                                          <p:spTgt spid="116"/>
                                        </p:tgtEl>
                                      </p:cBhvr>
                                    </p:animEffect>
                                    <p:anim calcmode="lin" valueType="num">
                                      <p:cBhvr>
                                        <p:cTn id="18" dur="1000" fill="hold"/>
                                        <p:tgtEl>
                                          <p:spTgt spid="116"/>
                                        </p:tgtEl>
                                        <p:attrNameLst>
                                          <p:attrName>ppt_x</p:attrName>
                                        </p:attrNameLst>
                                      </p:cBhvr>
                                      <p:tavLst>
                                        <p:tav tm="0">
                                          <p:val>
                                            <p:strVal val="#ppt_x"/>
                                          </p:val>
                                        </p:tav>
                                        <p:tav tm="100000">
                                          <p:val>
                                            <p:strVal val="#ppt_x"/>
                                          </p:val>
                                        </p:tav>
                                      </p:tavLst>
                                    </p:anim>
                                    <p:anim calcmode="lin" valueType="num">
                                      <p:cBhvr>
                                        <p:cTn id="19" dur="1000" fill="hold"/>
                                        <p:tgtEl>
                                          <p:spTgt spid="1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1000"/>
                                        <p:tgtEl>
                                          <p:spTgt spid="103"/>
                                        </p:tgtEl>
                                      </p:cBhvr>
                                    </p:animEffect>
                                    <p:anim calcmode="lin" valueType="num">
                                      <p:cBhvr>
                                        <p:cTn id="35" dur="1000" fill="hold"/>
                                        <p:tgtEl>
                                          <p:spTgt spid="103"/>
                                        </p:tgtEl>
                                        <p:attrNameLst>
                                          <p:attrName>ppt_x</p:attrName>
                                        </p:attrNameLst>
                                      </p:cBhvr>
                                      <p:tavLst>
                                        <p:tav tm="0">
                                          <p:val>
                                            <p:strVal val="#ppt_x"/>
                                          </p:val>
                                        </p:tav>
                                        <p:tav tm="100000">
                                          <p:val>
                                            <p:strVal val="#ppt_x"/>
                                          </p:val>
                                        </p:tav>
                                      </p:tavLst>
                                    </p:anim>
                                    <p:anim calcmode="lin" valueType="num">
                                      <p:cBhvr>
                                        <p:cTn id="36"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661541" y="1470992"/>
            <a:ext cx="1232729" cy="7134324"/>
            <a:chOff x="0" y="0"/>
            <a:chExt cx="1643639" cy="9512432"/>
          </a:xfrm>
        </p:grpSpPr>
        <p:sp>
          <p:nvSpPr>
            <p:cNvPr id="5" name="TextBox 5"/>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6" name="TextBox 6"/>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7" name="TextBox 7"/>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8" name="TextBox 8"/>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 name="TextBox 9"/>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 name="TextBox 10"/>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 name="TextBox 11"/>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 name="TextBox 12"/>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 name="TextBox 13"/>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4" name="Freeform 14"/>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15" name="Group 15"/>
          <p:cNvGrpSpPr/>
          <p:nvPr/>
        </p:nvGrpSpPr>
        <p:grpSpPr>
          <a:xfrm>
            <a:off x="15164201" y="6477329"/>
            <a:ext cx="2279617" cy="1191585"/>
            <a:chOff x="0" y="0"/>
            <a:chExt cx="3039489" cy="1588780"/>
          </a:xfrm>
        </p:grpSpPr>
        <p:grpSp>
          <p:nvGrpSpPr>
            <p:cNvPr id="16" name="Group 16"/>
            <p:cNvGrpSpPr/>
            <p:nvPr/>
          </p:nvGrpSpPr>
          <p:grpSpPr>
            <a:xfrm>
              <a:off x="0" y="0"/>
              <a:ext cx="3039489" cy="1588780"/>
              <a:chOff x="0" y="0"/>
              <a:chExt cx="620810" cy="324506"/>
            </a:xfrm>
          </p:grpSpPr>
          <p:sp>
            <p:nvSpPr>
              <p:cNvPr id="17" name="Freeform 1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8" name="TextBox 1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9" name="Group 19"/>
            <p:cNvGrpSpPr/>
            <p:nvPr/>
          </p:nvGrpSpPr>
          <p:grpSpPr>
            <a:xfrm>
              <a:off x="1234950" y="117213"/>
              <a:ext cx="1688828" cy="1354354"/>
              <a:chOff x="0" y="0"/>
              <a:chExt cx="344940" cy="276625"/>
            </a:xfrm>
          </p:grpSpPr>
          <p:sp>
            <p:nvSpPr>
              <p:cNvPr id="20" name="Freeform 2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21" name="TextBox 21"/>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2" name="Group 22"/>
          <p:cNvGrpSpPr/>
          <p:nvPr/>
        </p:nvGrpSpPr>
        <p:grpSpPr>
          <a:xfrm>
            <a:off x="15164201" y="7763743"/>
            <a:ext cx="2279617" cy="1191585"/>
            <a:chOff x="0" y="0"/>
            <a:chExt cx="3039489" cy="1588780"/>
          </a:xfrm>
        </p:grpSpPr>
        <p:grpSp>
          <p:nvGrpSpPr>
            <p:cNvPr id="23" name="Group 23"/>
            <p:cNvGrpSpPr/>
            <p:nvPr/>
          </p:nvGrpSpPr>
          <p:grpSpPr>
            <a:xfrm>
              <a:off x="0" y="0"/>
              <a:ext cx="3039489" cy="1588780"/>
              <a:chOff x="0" y="0"/>
              <a:chExt cx="620810" cy="324506"/>
            </a:xfrm>
          </p:grpSpPr>
          <p:sp>
            <p:nvSpPr>
              <p:cNvPr id="24" name="Freeform 2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5" name="TextBox 25"/>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6" name="Group 26"/>
            <p:cNvGrpSpPr/>
            <p:nvPr/>
          </p:nvGrpSpPr>
          <p:grpSpPr>
            <a:xfrm>
              <a:off x="1234950" y="117213"/>
              <a:ext cx="1688828" cy="1354354"/>
              <a:chOff x="0" y="0"/>
              <a:chExt cx="344940" cy="276625"/>
            </a:xfrm>
          </p:grpSpPr>
          <p:sp>
            <p:nvSpPr>
              <p:cNvPr id="27" name="Freeform 2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28" name="TextBox 28"/>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9" name="Group 29"/>
          <p:cNvGrpSpPr/>
          <p:nvPr/>
        </p:nvGrpSpPr>
        <p:grpSpPr>
          <a:xfrm>
            <a:off x="15256948" y="1331671"/>
            <a:ext cx="2186870" cy="1191585"/>
            <a:chOff x="0" y="0"/>
            <a:chExt cx="2915827" cy="1588780"/>
          </a:xfrm>
        </p:grpSpPr>
        <p:grpSp>
          <p:nvGrpSpPr>
            <p:cNvPr id="30" name="Group 30"/>
            <p:cNvGrpSpPr/>
            <p:nvPr/>
          </p:nvGrpSpPr>
          <p:grpSpPr>
            <a:xfrm>
              <a:off x="0" y="0"/>
              <a:ext cx="2915827" cy="1588780"/>
              <a:chOff x="0" y="0"/>
              <a:chExt cx="595553" cy="324506"/>
            </a:xfrm>
          </p:grpSpPr>
          <p:sp>
            <p:nvSpPr>
              <p:cNvPr id="31" name="Freeform 3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2" name="TextBox 32"/>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3" name="Group 33"/>
            <p:cNvGrpSpPr/>
            <p:nvPr/>
          </p:nvGrpSpPr>
          <p:grpSpPr>
            <a:xfrm>
              <a:off x="135707" y="117213"/>
              <a:ext cx="2664410" cy="1354354"/>
              <a:chOff x="0" y="0"/>
              <a:chExt cx="544201" cy="276625"/>
            </a:xfrm>
          </p:grpSpPr>
          <p:sp>
            <p:nvSpPr>
              <p:cNvPr id="34" name="Freeform 3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5" name="TextBox 35"/>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6" name="Group 36"/>
          <p:cNvGrpSpPr/>
          <p:nvPr/>
        </p:nvGrpSpPr>
        <p:grpSpPr>
          <a:xfrm>
            <a:off x="15256948" y="2618086"/>
            <a:ext cx="2186870" cy="1191585"/>
            <a:chOff x="0" y="0"/>
            <a:chExt cx="2915827" cy="1588780"/>
          </a:xfrm>
        </p:grpSpPr>
        <p:grpSp>
          <p:nvGrpSpPr>
            <p:cNvPr id="37" name="Group 37"/>
            <p:cNvGrpSpPr/>
            <p:nvPr/>
          </p:nvGrpSpPr>
          <p:grpSpPr>
            <a:xfrm>
              <a:off x="0" y="0"/>
              <a:ext cx="2915827" cy="1588780"/>
              <a:chOff x="0" y="0"/>
              <a:chExt cx="595553" cy="324506"/>
            </a:xfrm>
          </p:grpSpPr>
          <p:sp>
            <p:nvSpPr>
              <p:cNvPr id="38" name="Freeform 3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9" name="TextBox 39"/>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40" name="Group 40"/>
            <p:cNvGrpSpPr/>
            <p:nvPr/>
          </p:nvGrpSpPr>
          <p:grpSpPr>
            <a:xfrm>
              <a:off x="135707" y="117213"/>
              <a:ext cx="2664410" cy="1354354"/>
              <a:chOff x="0" y="0"/>
              <a:chExt cx="544201" cy="276625"/>
            </a:xfrm>
          </p:grpSpPr>
          <p:sp>
            <p:nvSpPr>
              <p:cNvPr id="41" name="Freeform 4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42" name="TextBox 42"/>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43" name="Group 43"/>
          <p:cNvGrpSpPr/>
          <p:nvPr/>
        </p:nvGrpSpPr>
        <p:grpSpPr>
          <a:xfrm>
            <a:off x="15256948" y="3904921"/>
            <a:ext cx="2186870" cy="1191585"/>
            <a:chOff x="0" y="0"/>
            <a:chExt cx="2915827" cy="1588780"/>
          </a:xfrm>
        </p:grpSpPr>
        <p:grpSp>
          <p:nvGrpSpPr>
            <p:cNvPr id="44" name="Group 44"/>
            <p:cNvGrpSpPr/>
            <p:nvPr/>
          </p:nvGrpSpPr>
          <p:grpSpPr>
            <a:xfrm>
              <a:off x="0" y="0"/>
              <a:ext cx="2915827" cy="1588780"/>
              <a:chOff x="0" y="0"/>
              <a:chExt cx="595553" cy="324506"/>
            </a:xfrm>
          </p:grpSpPr>
          <p:sp>
            <p:nvSpPr>
              <p:cNvPr id="45" name="Freeform 4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46" name="TextBox 46"/>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47" name="Group 47"/>
            <p:cNvGrpSpPr/>
            <p:nvPr/>
          </p:nvGrpSpPr>
          <p:grpSpPr>
            <a:xfrm>
              <a:off x="135707" y="117213"/>
              <a:ext cx="2664410" cy="1354354"/>
              <a:chOff x="0" y="0"/>
              <a:chExt cx="544201" cy="276625"/>
            </a:xfrm>
          </p:grpSpPr>
          <p:sp>
            <p:nvSpPr>
              <p:cNvPr id="48" name="Freeform 4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49" name="TextBox 49"/>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6038276" y="5191756"/>
            <a:ext cx="2186870" cy="1191585"/>
            <a:chOff x="0" y="0"/>
            <a:chExt cx="2915827" cy="158878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59" name="TextBox 59"/>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117213"/>
              <a:ext cx="2664410" cy="1354354"/>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62" name="TextBox 62"/>
              <p:cNvSpPr txBox="1"/>
              <p:nvPr/>
            </p:nvSpPr>
            <p:spPr>
              <a:xfrm>
                <a:off x="0" y="-28575"/>
                <a:ext cx="544201" cy="305200"/>
              </a:xfrm>
              <a:prstGeom prst="rect">
                <a:avLst/>
              </a:prstGeom>
            </p:spPr>
            <p:txBody>
              <a:bodyPr lIns="51986" tIns="51986" rIns="51986" bIns="51986" rtlCol="0" anchor="ctr"/>
              <a:lstStyle/>
              <a:p>
                <a:pPr algn="ctr">
                  <a:lnSpc>
                    <a:spcPts val="3079"/>
                  </a:lnSpc>
                </a:pPr>
                <a:r>
                  <a:rPr lang="en-US" sz="2199">
                    <a:solidFill>
                      <a:srgbClr val="FFFFFF"/>
                    </a:solidFill>
                    <a:latin typeface="Anton"/>
                  </a:rPr>
                  <a:t>GENEL BİLGİ</a:t>
                </a: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4382752" y="1690137"/>
            <a:ext cx="8864823" cy="1190073"/>
            <a:chOff x="0" y="0"/>
            <a:chExt cx="11819764" cy="1586763"/>
          </a:xfrm>
        </p:grpSpPr>
        <p:grpSp>
          <p:nvGrpSpPr>
            <p:cNvPr id="91" name="Group 91"/>
            <p:cNvGrpSpPr/>
            <p:nvPr/>
          </p:nvGrpSpPr>
          <p:grpSpPr>
            <a:xfrm>
              <a:off x="0" y="0"/>
              <a:ext cx="11819764" cy="1586763"/>
              <a:chOff x="0" y="0"/>
              <a:chExt cx="2557297" cy="343308"/>
            </a:xfrm>
          </p:grpSpPr>
          <p:sp>
            <p:nvSpPr>
              <p:cNvPr id="92" name="Freeform 92"/>
              <p:cNvSpPr/>
              <p:nvPr/>
            </p:nvSpPr>
            <p:spPr>
              <a:xfrm>
                <a:off x="0" y="0"/>
                <a:ext cx="2557297" cy="343308"/>
              </a:xfrm>
              <a:custGeom>
                <a:avLst/>
                <a:gdLst/>
                <a:ahLst/>
                <a:cxnLst/>
                <a:rect l="l" t="t" r="r" b="b"/>
                <a:pathLst>
                  <a:path w="2557297" h="343308">
                    <a:moveTo>
                      <a:pt x="101551" y="0"/>
                    </a:moveTo>
                    <a:lnTo>
                      <a:pt x="2455745" y="0"/>
                    </a:lnTo>
                    <a:cubicBezTo>
                      <a:pt x="2482678" y="0"/>
                      <a:pt x="2508509" y="10699"/>
                      <a:pt x="2527553" y="29744"/>
                    </a:cubicBezTo>
                    <a:cubicBezTo>
                      <a:pt x="2546598" y="48788"/>
                      <a:pt x="2557297" y="74618"/>
                      <a:pt x="2557297" y="101551"/>
                    </a:cubicBezTo>
                    <a:lnTo>
                      <a:pt x="2557297" y="241757"/>
                    </a:lnTo>
                    <a:cubicBezTo>
                      <a:pt x="2557297" y="297842"/>
                      <a:pt x="2511831" y="343308"/>
                      <a:pt x="2455745" y="343308"/>
                    </a:cubicBezTo>
                    <a:lnTo>
                      <a:pt x="101551" y="343308"/>
                    </a:lnTo>
                    <a:cubicBezTo>
                      <a:pt x="45466" y="343308"/>
                      <a:pt x="0" y="297842"/>
                      <a:pt x="0" y="241757"/>
                    </a:cubicBezTo>
                    <a:lnTo>
                      <a:pt x="0" y="101551"/>
                    </a:lnTo>
                    <a:cubicBezTo>
                      <a:pt x="0" y="45466"/>
                      <a:pt x="45466" y="0"/>
                      <a:pt x="101551" y="0"/>
                    </a:cubicBezTo>
                    <a:close/>
                  </a:path>
                </a:pathLst>
              </a:custGeom>
              <a:solidFill>
                <a:srgbClr val="000000">
                  <a:alpha val="0"/>
                </a:srgbClr>
              </a:solidFill>
              <a:ln w="47625" cap="rnd">
                <a:solidFill>
                  <a:srgbClr val="E76262"/>
                </a:solidFill>
                <a:prstDash val="lgDash"/>
                <a:round/>
              </a:ln>
            </p:spPr>
          </p:sp>
          <p:sp>
            <p:nvSpPr>
              <p:cNvPr id="93" name="TextBox 93"/>
              <p:cNvSpPr txBox="1"/>
              <p:nvPr/>
            </p:nvSpPr>
            <p:spPr>
              <a:xfrm>
                <a:off x="0" y="-47625"/>
                <a:ext cx="2557297" cy="390933"/>
              </a:xfrm>
              <a:prstGeom prst="rect">
                <a:avLst/>
              </a:prstGeom>
            </p:spPr>
            <p:txBody>
              <a:bodyPr lIns="39886" tIns="39886" rIns="39886" bIns="39886" rtlCol="0" anchor="ctr"/>
              <a:lstStyle/>
              <a:p>
                <a:pPr algn="ctr">
                  <a:lnSpc>
                    <a:spcPts val="2660"/>
                  </a:lnSpc>
                </a:pPr>
                <a:endParaRPr/>
              </a:p>
            </p:txBody>
          </p:sp>
        </p:grpSp>
        <p:sp>
          <p:nvSpPr>
            <p:cNvPr id="94" name="TextBox 94"/>
            <p:cNvSpPr txBox="1"/>
            <p:nvPr/>
          </p:nvSpPr>
          <p:spPr>
            <a:xfrm>
              <a:off x="658771" y="272682"/>
              <a:ext cx="10502223" cy="1041400"/>
            </a:xfrm>
            <a:prstGeom prst="rect">
              <a:avLst/>
            </a:prstGeom>
          </p:spPr>
          <p:txBody>
            <a:bodyPr lIns="0" tIns="0" rIns="0" bIns="0" rtlCol="0" anchor="t">
              <a:spAutoFit/>
            </a:bodyPr>
            <a:lstStyle/>
            <a:p>
              <a:pPr marL="0" lvl="0" indent="0" algn="ctr">
                <a:lnSpc>
                  <a:spcPts val="6216"/>
                </a:lnSpc>
                <a:spcBef>
                  <a:spcPct val="0"/>
                </a:spcBef>
              </a:pPr>
              <a:r>
                <a:rPr lang="en-US" sz="5180">
                  <a:solidFill>
                    <a:srgbClr val="503D36"/>
                  </a:solidFill>
                  <a:latin typeface="Anton"/>
                </a:rPr>
                <a:t>SINAV GENEL BİLGİ</a:t>
              </a:r>
            </a:p>
          </p:txBody>
        </p:sp>
      </p:grpSp>
      <p:sp>
        <p:nvSpPr>
          <p:cNvPr id="95" name="AutoShape 95"/>
          <p:cNvSpPr/>
          <p:nvPr/>
        </p:nvSpPr>
        <p:spPr>
          <a:xfrm>
            <a:off x="2230674" y="5877828"/>
            <a:ext cx="13559951" cy="0"/>
          </a:xfrm>
          <a:prstGeom prst="line">
            <a:avLst/>
          </a:prstGeom>
          <a:ln w="200025" cap="rnd">
            <a:solidFill>
              <a:srgbClr val="8CBAAD"/>
            </a:solidFill>
            <a:prstDash val="solid"/>
            <a:headEnd type="none" w="sm" len="sm"/>
            <a:tailEnd type="none" w="sm" len="sm"/>
          </a:ln>
        </p:spPr>
      </p:sp>
      <p:grpSp>
        <p:nvGrpSpPr>
          <p:cNvPr id="96" name="Group 96"/>
          <p:cNvGrpSpPr/>
          <p:nvPr/>
        </p:nvGrpSpPr>
        <p:grpSpPr>
          <a:xfrm>
            <a:off x="2509812" y="3804106"/>
            <a:ext cx="1704960" cy="1704960"/>
            <a:chOff x="0" y="0"/>
            <a:chExt cx="812800" cy="812800"/>
          </a:xfrm>
        </p:grpSpPr>
        <p:sp>
          <p:nvSpPr>
            <p:cNvPr id="97" name="Freeform 9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8462"/>
            </a:solidFill>
            <a:ln w="47625" cap="sq">
              <a:solidFill>
                <a:srgbClr val="E76262"/>
              </a:solidFill>
              <a:prstDash val="lgDash"/>
              <a:miter/>
            </a:ln>
          </p:spPr>
        </p:sp>
        <p:sp>
          <p:nvSpPr>
            <p:cNvPr id="98" name="TextBox 98"/>
            <p:cNvSpPr txBox="1"/>
            <p:nvPr/>
          </p:nvSpPr>
          <p:spPr>
            <a:xfrm>
              <a:off x="76200" y="-38100"/>
              <a:ext cx="660400" cy="774700"/>
            </a:xfrm>
            <a:prstGeom prst="rect">
              <a:avLst/>
            </a:prstGeom>
          </p:spPr>
          <p:txBody>
            <a:bodyPr lIns="47486" tIns="47486" rIns="47486" bIns="47486" rtlCol="0" anchor="ctr"/>
            <a:lstStyle/>
            <a:p>
              <a:pPr algn="ctr">
                <a:lnSpc>
                  <a:spcPts val="8400"/>
                </a:lnSpc>
              </a:pPr>
              <a:r>
                <a:rPr lang="en-US" sz="6000" dirty="0">
                  <a:solidFill>
                    <a:srgbClr val="FCF4E8"/>
                  </a:solidFill>
                  <a:latin typeface="Sniglet"/>
                </a:rPr>
                <a:t>01</a:t>
              </a:r>
            </a:p>
          </p:txBody>
        </p:sp>
      </p:grpSp>
      <p:sp>
        <p:nvSpPr>
          <p:cNvPr id="99" name="TextBox 99"/>
          <p:cNvSpPr txBox="1"/>
          <p:nvPr/>
        </p:nvSpPr>
        <p:spPr>
          <a:xfrm>
            <a:off x="4310084" y="4249868"/>
            <a:ext cx="3485157" cy="746760"/>
          </a:xfrm>
          <a:prstGeom prst="rect">
            <a:avLst/>
          </a:prstGeom>
        </p:spPr>
        <p:txBody>
          <a:bodyPr lIns="0" tIns="0" rIns="0" bIns="0" rtlCol="0" anchor="t">
            <a:spAutoFit/>
          </a:bodyPr>
          <a:lstStyle/>
          <a:p>
            <a:pPr marL="0" lvl="0" indent="0" algn="ctr">
              <a:lnSpc>
                <a:spcPts val="5220"/>
              </a:lnSpc>
            </a:pPr>
            <a:r>
              <a:rPr lang="en-US" sz="4500">
                <a:solidFill>
                  <a:srgbClr val="503D36"/>
                </a:solidFill>
                <a:latin typeface="Ambitions"/>
              </a:rPr>
              <a:t>03 Mart 2024</a:t>
            </a:r>
          </a:p>
        </p:txBody>
      </p:sp>
      <p:sp>
        <p:nvSpPr>
          <p:cNvPr id="100" name="TextBox 100"/>
          <p:cNvSpPr txBox="1"/>
          <p:nvPr/>
        </p:nvSpPr>
        <p:spPr>
          <a:xfrm>
            <a:off x="5984775" y="7228734"/>
            <a:ext cx="3485157" cy="746760"/>
          </a:xfrm>
          <a:prstGeom prst="rect">
            <a:avLst/>
          </a:prstGeom>
        </p:spPr>
        <p:txBody>
          <a:bodyPr lIns="0" tIns="0" rIns="0" bIns="0" rtlCol="0" anchor="t">
            <a:spAutoFit/>
          </a:bodyPr>
          <a:lstStyle/>
          <a:p>
            <a:pPr marL="0" lvl="0" indent="0" algn="ctr">
              <a:lnSpc>
                <a:spcPts val="5220"/>
              </a:lnSpc>
            </a:pPr>
            <a:r>
              <a:rPr lang="en-US" sz="4500">
                <a:solidFill>
                  <a:srgbClr val="503D36"/>
                </a:solidFill>
                <a:latin typeface="Ambitions"/>
              </a:rPr>
              <a:t>295 TL</a:t>
            </a:r>
          </a:p>
        </p:txBody>
      </p:sp>
      <p:sp>
        <p:nvSpPr>
          <p:cNvPr id="101" name="TextBox 101"/>
          <p:cNvSpPr txBox="1"/>
          <p:nvPr/>
        </p:nvSpPr>
        <p:spPr>
          <a:xfrm>
            <a:off x="10338752" y="4183714"/>
            <a:ext cx="3919038" cy="1287653"/>
          </a:xfrm>
          <a:prstGeom prst="rect">
            <a:avLst/>
          </a:prstGeom>
        </p:spPr>
        <p:txBody>
          <a:bodyPr lIns="0" tIns="0" rIns="0" bIns="0" rtlCol="0" anchor="t">
            <a:spAutoFit/>
          </a:bodyPr>
          <a:lstStyle/>
          <a:p>
            <a:pPr algn="ctr">
              <a:lnSpc>
                <a:spcPts val="4756"/>
              </a:lnSpc>
            </a:pPr>
            <a:r>
              <a:rPr lang="en-US" sz="4100">
                <a:solidFill>
                  <a:srgbClr val="503D36"/>
                </a:solidFill>
                <a:latin typeface="Ambitions"/>
              </a:rPr>
              <a:t>03 Ocak-30 Ocak</a:t>
            </a:r>
          </a:p>
          <a:p>
            <a:pPr marL="0" lvl="0" indent="0" algn="ctr">
              <a:lnSpc>
                <a:spcPts val="4756"/>
              </a:lnSpc>
            </a:pPr>
            <a:r>
              <a:rPr lang="en-US" sz="4100">
                <a:solidFill>
                  <a:srgbClr val="503D36"/>
                </a:solidFill>
                <a:latin typeface="Ambitions"/>
              </a:rPr>
              <a:t>2024</a:t>
            </a:r>
          </a:p>
        </p:txBody>
      </p:sp>
      <p:grpSp>
        <p:nvGrpSpPr>
          <p:cNvPr id="102" name="Group 102"/>
          <p:cNvGrpSpPr/>
          <p:nvPr/>
        </p:nvGrpSpPr>
        <p:grpSpPr>
          <a:xfrm>
            <a:off x="8404846" y="3810032"/>
            <a:ext cx="1704960" cy="1704960"/>
            <a:chOff x="0" y="0"/>
            <a:chExt cx="812800" cy="812800"/>
          </a:xfrm>
        </p:grpSpPr>
        <p:sp>
          <p:nvSpPr>
            <p:cNvPr id="103" name="Freeform 10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8462"/>
            </a:solidFill>
            <a:ln w="47625" cap="sq">
              <a:solidFill>
                <a:srgbClr val="E76262"/>
              </a:solidFill>
              <a:prstDash val="lgDash"/>
              <a:miter/>
            </a:ln>
          </p:spPr>
        </p:sp>
        <p:sp>
          <p:nvSpPr>
            <p:cNvPr id="104" name="TextBox 104"/>
            <p:cNvSpPr txBox="1"/>
            <p:nvPr/>
          </p:nvSpPr>
          <p:spPr>
            <a:xfrm>
              <a:off x="76200" y="-38100"/>
              <a:ext cx="660400" cy="774700"/>
            </a:xfrm>
            <a:prstGeom prst="rect">
              <a:avLst/>
            </a:prstGeom>
          </p:spPr>
          <p:txBody>
            <a:bodyPr lIns="47486" tIns="47486" rIns="47486" bIns="47486" rtlCol="0" anchor="ctr"/>
            <a:lstStyle/>
            <a:p>
              <a:pPr algn="ctr">
                <a:lnSpc>
                  <a:spcPts val="8400"/>
                </a:lnSpc>
              </a:pPr>
              <a:r>
                <a:rPr lang="en-US" sz="6000" dirty="0">
                  <a:solidFill>
                    <a:srgbClr val="FCF4E8"/>
                  </a:solidFill>
                  <a:latin typeface="Sniglet"/>
                </a:rPr>
                <a:t>03</a:t>
              </a:r>
            </a:p>
          </p:txBody>
        </p:sp>
      </p:grpSp>
      <p:grpSp>
        <p:nvGrpSpPr>
          <p:cNvPr id="105" name="Group 105"/>
          <p:cNvGrpSpPr/>
          <p:nvPr/>
        </p:nvGrpSpPr>
        <p:grpSpPr>
          <a:xfrm>
            <a:off x="4347704" y="6670247"/>
            <a:ext cx="1704960" cy="1704960"/>
            <a:chOff x="0" y="0"/>
            <a:chExt cx="812800" cy="812800"/>
          </a:xfrm>
        </p:grpSpPr>
        <p:sp>
          <p:nvSpPr>
            <p:cNvPr id="106" name="Freeform 10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8462"/>
            </a:solidFill>
            <a:ln w="47625" cap="sq">
              <a:solidFill>
                <a:srgbClr val="E76262"/>
              </a:solidFill>
              <a:prstDash val="lgDash"/>
              <a:miter/>
            </a:ln>
          </p:spPr>
        </p:sp>
        <p:sp>
          <p:nvSpPr>
            <p:cNvPr id="107" name="TextBox 107"/>
            <p:cNvSpPr txBox="1"/>
            <p:nvPr/>
          </p:nvSpPr>
          <p:spPr>
            <a:xfrm>
              <a:off x="76200" y="-38100"/>
              <a:ext cx="660400" cy="774700"/>
            </a:xfrm>
            <a:prstGeom prst="rect">
              <a:avLst/>
            </a:prstGeom>
          </p:spPr>
          <p:txBody>
            <a:bodyPr lIns="47486" tIns="47486" rIns="47486" bIns="47486" rtlCol="0" anchor="ctr"/>
            <a:lstStyle/>
            <a:p>
              <a:pPr algn="ctr">
                <a:lnSpc>
                  <a:spcPts val="8400"/>
                </a:lnSpc>
              </a:pPr>
              <a:r>
                <a:rPr lang="en-US" sz="6000" dirty="0">
                  <a:solidFill>
                    <a:srgbClr val="FCF4E8"/>
                  </a:solidFill>
                  <a:latin typeface="Sniglet"/>
                </a:rPr>
                <a:t>02</a:t>
              </a:r>
            </a:p>
          </p:txBody>
        </p:sp>
      </p:grpSp>
      <p:grpSp>
        <p:nvGrpSpPr>
          <p:cNvPr id="108" name="Group 108"/>
          <p:cNvGrpSpPr/>
          <p:nvPr/>
        </p:nvGrpSpPr>
        <p:grpSpPr>
          <a:xfrm>
            <a:off x="10242737" y="6676172"/>
            <a:ext cx="1704960" cy="1704960"/>
            <a:chOff x="0" y="0"/>
            <a:chExt cx="812800" cy="812800"/>
          </a:xfrm>
        </p:grpSpPr>
        <p:sp>
          <p:nvSpPr>
            <p:cNvPr id="109" name="Freeform 10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8462"/>
            </a:solidFill>
            <a:ln w="47625" cap="sq">
              <a:solidFill>
                <a:srgbClr val="E76262"/>
              </a:solidFill>
              <a:prstDash val="lgDash"/>
              <a:miter/>
            </a:ln>
          </p:spPr>
        </p:sp>
        <p:sp>
          <p:nvSpPr>
            <p:cNvPr id="110" name="TextBox 110"/>
            <p:cNvSpPr txBox="1"/>
            <p:nvPr/>
          </p:nvSpPr>
          <p:spPr>
            <a:xfrm>
              <a:off x="76200" y="-38100"/>
              <a:ext cx="660400" cy="774700"/>
            </a:xfrm>
            <a:prstGeom prst="rect">
              <a:avLst/>
            </a:prstGeom>
          </p:spPr>
          <p:txBody>
            <a:bodyPr lIns="47486" tIns="47486" rIns="47486" bIns="47486" rtlCol="0" anchor="ctr"/>
            <a:lstStyle/>
            <a:p>
              <a:pPr algn="ctr">
                <a:lnSpc>
                  <a:spcPts val="8400"/>
                </a:lnSpc>
              </a:pPr>
              <a:r>
                <a:rPr lang="en-US" sz="6000" dirty="0">
                  <a:solidFill>
                    <a:srgbClr val="FCF4E8"/>
                  </a:solidFill>
                  <a:latin typeface="Sniglet"/>
                </a:rPr>
                <a:t>04</a:t>
              </a:r>
            </a:p>
          </p:txBody>
        </p:sp>
      </p:grpSp>
      <p:sp>
        <p:nvSpPr>
          <p:cNvPr id="111" name="TextBox 111"/>
          <p:cNvSpPr txBox="1"/>
          <p:nvPr/>
        </p:nvSpPr>
        <p:spPr>
          <a:xfrm>
            <a:off x="12192534" y="7069962"/>
            <a:ext cx="3485157" cy="1383145"/>
          </a:xfrm>
          <a:prstGeom prst="rect">
            <a:avLst/>
          </a:prstGeom>
        </p:spPr>
        <p:txBody>
          <a:bodyPr lIns="0" tIns="0" rIns="0" bIns="0" rtlCol="0" anchor="t">
            <a:spAutoFit/>
          </a:bodyPr>
          <a:lstStyle/>
          <a:p>
            <a:pPr marL="0" lvl="0" indent="0" algn="ctr">
              <a:lnSpc>
                <a:spcPts val="2636"/>
              </a:lnSpc>
            </a:pPr>
            <a:r>
              <a:rPr lang="en-US" sz="2272">
                <a:solidFill>
                  <a:srgbClr val="503D36"/>
                </a:solidFill>
                <a:latin typeface="Ambitions"/>
              </a:rPr>
              <a:t>MSÜ 2024 Sınav Başvuru Kılavuzunun Son Sayfalarında  Belirtilen Bankalara Ücret Yatırılabilir.</a:t>
            </a:r>
          </a:p>
        </p:txBody>
      </p:sp>
      <p:sp>
        <p:nvSpPr>
          <p:cNvPr id="112" name="Freeform 112"/>
          <p:cNvSpPr/>
          <p:nvPr/>
        </p:nvSpPr>
        <p:spPr>
          <a:xfrm>
            <a:off x="2457021" y="845296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grpSp>
        <p:nvGrpSpPr>
          <p:cNvPr id="113" name="Group 113"/>
          <p:cNvGrpSpPr/>
          <p:nvPr/>
        </p:nvGrpSpPr>
        <p:grpSpPr>
          <a:xfrm>
            <a:off x="4203554" y="3427617"/>
            <a:ext cx="3698219" cy="836377"/>
            <a:chOff x="0" y="0"/>
            <a:chExt cx="4930959" cy="1115170"/>
          </a:xfrm>
        </p:grpSpPr>
        <p:sp>
          <p:nvSpPr>
            <p:cNvPr id="114" name="TextBox 114"/>
            <p:cNvSpPr txBox="1"/>
            <p:nvPr/>
          </p:nvSpPr>
          <p:spPr>
            <a:xfrm>
              <a:off x="0" y="187140"/>
              <a:ext cx="4930959" cy="928029"/>
            </a:xfrm>
            <a:prstGeom prst="rect">
              <a:avLst/>
            </a:prstGeom>
          </p:spPr>
          <p:txBody>
            <a:bodyPr lIns="0" tIns="0" rIns="0" bIns="0" rtlCol="0" anchor="t">
              <a:spAutoFit/>
            </a:bodyPr>
            <a:lstStyle/>
            <a:p>
              <a:pPr marL="0" lvl="0" indent="0" algn="ctr">
                <a:lnSpc>
                  <a:spcPts val="5546"/>
                </a:lnSpc>
                <a:spcBef>
                  <a:spcPct val="0"/>
                </a:spcBef>
              </a:pPr>
              <a:r>
                <a:rPr lang="en-US" sz="3697">
                  <a:solidFill>
                    <a:srgbClr val="503D36"/>
                  </a:solidFill>
                  <a:latin typeface="Ambitions"/>
                </a:rPr>
                <a:t>Sınav Tarihi</a:t>
              </a:r>
            </a:p>
          </p:txBody>
        </p:sp>
        <p:sp>
          <p:nvSpPr>
            <p:cNvPr id="115" name="Freeform 115"/>
            <p:cNvSpPr/>
            <p:nvPr/>
          </p:nvSpPr>
          <p:spPr>
            <a:xfrm rot="-9714938" flipH="1">
              <a:off x="3740693" y="86978"/>
              <a:ext cx="649874" cy="562275"/>
            </a:xfrm>
            <a:custGeom>
              <a:avLst/>
              <a:gdLst/>
              <a:ahLst/>
              <a:cxnLst/>
              <a:rect l="l" t="t" r="r" b="b"/>
              <a:pathLst>
                <a:path w="649874" h="562275">
                  <a:moveTo>
                    <a:pt x="649874" y="0"/>
                  </a:moveTo>
                  <a:lnTo>
                    <a:pt x="0" y="0"/>
                  </a:lnTo>
                  <a:lnTo>
                    <a:pt x="0" y="562275"/>
                  </a:lnTo>
                  <a:lnTo>
                    <a:pt x="649874" y="562275"/>
                  </a:lnTo>
                  <a:lnTo>
                    <a:pt x="649874" y="0"/>
                  </a:lnTo>
                  <a:close/>
                </a:path>
              </a:pathLst>
            </a:custGeom>
            <a:blipFill>
              <a:blip r:embed="rId7">
                <a:extLst>
                  <a:ext uri="{96DAC541-7B7A-43D3-8B79-37D633B846F1}">
                    <asvg:svgBlip xmlns:asvg="http://schemas.microsoft.com/office/drawing/2016/SVG/main" xmlns="" r:embed="rId8"/>
                  </a:ext>
                </a:extLst>
              </a:blip>
              <a:stretch>
                <a:fillRect l="-30358" t="-44641"/>
              </a:stretch>
            </a:blipFill>
          </p:spPr>
        </p:sp>
      </p:grpSp>
      <p:sp>
        <p:nvSpPr>
          <p:cNvPr id="116" name="Freeform 116"/>
          <p:cNvSpPr/>
          <p:nvPr/>
        </p:nvSpPr>
        <p:spPr>
          <a:xfrm>
            <a:off x="14368993" y="4708522"/>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117" name="Freeform 117"/>
          <p:cNvSpPr/>
          <p:nvPr/>
        </p:nvSpPr>
        <p:spPr>
          <a:xfrm rot="-5506325">
            <a:off x="2546023" y="6899478"/>
            <a:ext cx="1149928" cy="791862"/>
          </a:xfrm>
          <a:custGeom>
            <a:avLst/>
            <a:gdLst/>
            <a:ahLst/>
            <a:cxnLst/>
            <a:rect l="l" t="t" r="r" b="b"/>
            <a:pathLst>
              <a:path w="1149928" h="791862">
                <a:moveTo>
                  <a:pt x="0" y="0"/>
                </a:moveTo>
                <a:lnTo>
                  <a:pt x="1149928" y="0"/>
                </a:lnTo>
                <a:lnTo>
                  <a:pt x="1149928" y="791862"/>
                </a:lnTo>
                <a:lnTo>
                  <a:pt x="0" y="791862"/>
                </a:lnTo>
                <a:lnTo>
                  <a:pt x="0" y="0"/>
                </a:lnTo>
                <a:close/>
              </a:path>
            </a:pathLst>
          </a:custGeom>
          <a:blipFill>
            <a:blip r:embed="rId9"/>
            <a:stretch>
              <a:fillRect l="-243756" t="-443434" r="-99762"/>
            </a:stretch>
          </a:blipFill>
        </p:spPr>
      </p:sp>
      <p:grpSp>
        <p:nvGrpSpPr>
          <p:cNvPr id="118" name="Group 118"/>
          <p:cNvGrpSpPr/>
          <p:nvPr/>
        </p:nvGrpSpPr>
        <p:grpSpPr>
          <a:xfrm>
            <a:off x="594866" y="1690137"/>
            <a:ext cx="1232729" cy="7134324"/>
            <a:chOff x="0" y="0"/>
            <a:chExt cx="1643639" cy="9512432"/>
          </a:xfrm>
        </p:grpSpPr>
        <p:sp>
          <p:nvSpPr>
            <p:cNvPr id="119" name="TextBox 119"/>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0" name="TextBox 120"/>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1" name="TextBox 121"/>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2" name="TextBox 122"/>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3" name="TextBox 123"/>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4" name="TextBox 124"/>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5" name="TextBox 125"/>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6" name="TextBox 126"/>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7" name="TextBox 127"/>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28" name="Group 128"/>
          <p:cNvGrpSpPr/>
          <p:nvPr/>
        </p:nvGrpSpPr>
        <p:grpSpPr>
          <a:xfrm>
            <a:off x="3028628" y="1610580"/>
            <a:ext cx="963599" cy="1354512"/>
            <a:chOff x="0" y="0"/>
            <a:chExt cx="1284799" cy="1806016"/>
          </a:xfrm>
        </p:grpSpPr>
        <p:sp>
          <p:nvSpPr>
            <p:cNvPr id="129" name="Freeform 129"/>
            <p:cNvSpPr/>
            <p:nvPr/>
          </p:nvSpPr>
          <p:spPr>
            <a:xfrm>
              <a:off x="453500" y="692023"/>
              <a:ext cx="831299" cy="1113993"/>
            </a:xfrm>
            <a:custGeom>
              <a:avLst/>
              <a:gdLst/>
              <a:ahLst/>
              <a:cxnLst/>
              <a:rect l="l" t="t" r="r" b="b"/>
              <a:pathLst>
                <a:path w="831299" h="1113993">
                  <a:moveTo>
                    <a:pt x="0" y="0"/>
                  </a:moveTo>
                  <a:lnTo>
                    <a:pt x="831299" y="0"/>
                  </a:lnTo>
                  <a:lnTo>
                    <a:pt x="831299" y="1113993"/>
                  </a:lnTo>
                  <a:lnTo>
                    <a:pt x="0" y="1113993"/>
                  </a:lnTo>
                  <a:lnTo>
                    <a:pt x="0" y="0"/>
                  </a:lnTo>
                  <a:close/>
                </a:path>
              </a:pathLst>
            </a:custGeom>
            <a:blipFill>
              <a:blip r:embed="rId10"/>
              <a:stretch>
                <a:fillRect l="-100000" t="-49648" b="-54100"/>
              </a:stretch>
            </a:blipFill>
          </p:spPr>
        </p:sp>
        <p:sp>
          <p:nvSpPr>
            <p:cNvPr id="130" name="Freeform 130"/>
            <p:cNvSpPr/>
            <p:nvPr/>
          </p:nvSpPr>
          <p:spPr>
            <a:xfrm>
              <a:off x="0" y="162869"/>
              <a:ext cx="663923" cy="889699"/>
            </a:xfrm>
            <a:custGeom>
              <a:avLst/>
              <a:gdLst/>
              <a:ahLst/>
              <a:cxnLst/>
              <a:rect l="l" t="t" r="r" b="b"/>
              <a:pathLst>
                <a:path w="663923" h="889699">
                  <a:moveTo>
                    <a:pt x="0" y="0"/>
                  </a:moveTo>
                  <a:lnTo>
                    <a:pt x="663923" y="0"/>
                  </a:lnTo>
                  <a:lnTo>
                    <a:pt x="663923" y="889699"/>
                  </a:lnTo>
                  <a:lnTo>
                    <a:pt x="0" y="889699"/>
                  </a:lnTo>
                  <a:lnTo>
                    <a:pt x="0" y="0"/>
                  </a:lnTo>
                  <a:close/>
                </a:path>
              </a:pathLst>
            </a:custGeom>
            <a:blipFill>
              <a:blip r:embed="rId10"/>
              <a:stretch>
                <a:fillRect l="-100000" t="-49648" b="-54100"/>
              </a:stretch>
            </a:blipFill>
          </p:spPr>
        </p:sp>
        <p:sp>
          <p:nvSpPr>
            <p:cNvPr id="131" name="Freeform 131"/>
            <p:cNvSpPr/>
            <p:nvPr/>
          </p:nvSpPr>
          <p:spPr>
            <a:xfrm>
              <a:off x="808739" y="0"/>
              <a:ext cx="453500" cy="607718"/>
            </a:xfrm>
            <a:custGeom>
              <a:avLst/>
              <a:gdLst/>
              <a:ahLst/>
              <a:cxnLst/>
              <a:rect l="l" t="t" r="r" b="b"/>
              <a:pathLst>
                <a:path w="453500" h="607718">
                  <a:moveTo>
                    <a:pt x="0" y="0"/>
                  </a:moveTo>
                  <a:lnTo>
                    <a:pt x="453499" y="0"/>
                  </a:lnTo>
                  <a:lnTo>
                    <a:pt x="453499" y="607718"/>
                  </a:lnTo>
                  <a:lnTo>
                    <a:pt x="0" y="607718"/>
                  </a:lnTo>
                  <a:lnTo>
                    <a:pt x="0" y="0"/>
                  </a:lnTo>
                  <a:close/>
                </a:path>
              </a:pathLst>
            </a:custGeom>
            <a:blipFill>
              <a:blip r:embed="rId10"/>
              <a:stretch>
                <a:fillRect l="-100000" t="-49648" b="-54100"/>
              </a:stretch>
            </a:blipFill>
          </p:spPr>
        </p:sp>
      </p:grpSp>
      <p:grpSp>
        <p:nvGrpSpPr>
          <p:cNvPr id="132" name="Group 132"/>
          <p:cNvGrpSpPr/>
          <p:nvPr/>
        </p:nvGrpSpPr>
        <p:grpSpPr>
          <a:xfrm>
            <a:off x="13642231" y="1610580"/>
            <a:ext cx="934311" cy="1354512"/>
            <a:chOff x="0" y="0"/>
            <a:chExt cx="1245748" cy="1806016"/>
          </a:xfrm>
        </p:grpSpPr>
        <p:sp>
          <p:nvSpPr>
            <p:cNvPr id="133" name="Freeform 133"/>
            <p:cNvSpPr/>
            <p:nvPr/>
          </p:nvSpPr>
          <p:spPr>
            <a:xfrm>
              <a:off x="0" y="692023"/>
              <a:ext cx="831299" cy="1113993"/>
            </a:xfrm>
            <a:custGeom>
              <a:avLst/>
              <a:gdLst/>
              <a:ahLst/>
              <a:cxnLst/>
              <a:rect l="l" t="t" r="r" b="b"/>
              <a:pathLst>
                <a:path w="831299" h="1113993">
                  <a:moveTo>
                    <a:pt x="0" y="0"/>
                  </a:moveTo>
                  <a:lnTo>
                    <a:pt x="831299" y="0"/>
                  </a:lnTo>
                  <a:lnTo>
                    <a:pt x="831299" y="1113993"/>
                  </a:lnTo>
                  <a:lnTo>
                    <a:pt x="0" y="1113993"/>
                  </a:lnTo>
                  <a:lnTo>
                    <a:pt x="0" y="0"/>
                  </a:lnTo>
                  <a:close/>
                </a:path>
              </a:pathLst>
            </a:custGeom>
            <a:blipFill>
              <a:blip r:embed="rId10"/>
              <a:stretch>
                <a:fillRect l="-100000" t="-49648" b="-54100"/>
              </a:stretch>
            </a:blipFill>
          </p:spPr>
        </p:sp>
        <p:sp>
          <p:nvSpPr>
            <p:cNvPr id="134" name="Freeform 134"/>
            <p:cNvSpPr/>
            <p:nvPr/>
          </p:nvSpPr>
          <p:spPr>
            <a:xfrm>
              <a:off x="581825" y="162869"/>
              <a:ext cx="663923" cy="889699"/>
            </a:xfrm>
            <a:custGeom>
              <a:avLst/>
              <a:gdLst/>
              <a:ahLst/>
              <a:cxnLst/>
              <a:rect l="l" t="t" r="r" b="b"/>
              <a:pathLst>
                <a:path w="663923" h="889699">
                  <a:moveTo>
                    <a:pt x="0" y="0"/>
                  </a:moveTo>
                  <a:lnTo>
                    <a:pt x="663923" y="0"/>
                  </a:lnTo>
                  <a:lnTo>
                    <a:pt x="663923" y="889699"/>
                  </a:lnTo>
                  <a:lnTo>
                    <a:pt x="0" y="889699"/>
                  </a:lnTo>
                  <a:lnTo>
                    <a:pt x="0" y="0"/>
                  </a:lnTo>
                  <a:close/>
                </a:path>
              </a:pathLst>
            </a:custGeom>
            <a:blipFill>
              <a:blip r:embed="rId10"/>
              <a:stretch>
                <a:fillRect l="-100000" t="-49648" b="-54100"/>
              </a:stretch>
            </a:blipFill>
          </p:spPr>
        </p:sp>
        <p:sp>
          <p:nvSpPr>
            <p:cNvPr id="135" name="Freeform 135"/>
            <p:cNvSpPr/>
            <p:nvPr/>
          </p:nvSpPr>
          <p:spPr>
            <a:xfrm>
              <a:off x="45606" y="0"/>
              <a:ext cx="453500" cy="607718"/>
            </a:xfrm>
            <a:custGeom>
              <a:avLst/>
              <a:gdLst/>
              <a:ahLst/>
              <a:cxnLst/>
              <a:rect l="l" t="t" r="r" b="b"/>
              <a:pathLst>
                <a:path w="453500" h="607718">
                  <a:moveTo>
                    <a:pt x="0" y="0"/>
                  </a:moveTo>
                  <a:lnTo>
                    <a:pt x="453500" y="0"/>
                  </a:lnTo>
                  <a:lnTo>
                    <a:pt x="453500" y="607718"/>
                  </a:lnTo>
                  <a:lnTo>
                    <a:pt x="0" y="607718"/>
                  </a:lnTo>
                  <a:lnTo>
                    <a:pt x="0" y="0"/>
                  </a:lnTo>
                  <a:close/>
                </a:path>
              </a:pathLst>
            </a:custGeom>
            <a:blipFill>
              <a:blip r:embed="rId10"/>
              <a:stretch>
                <a:fillRect l="-100000" t="-49648" b="-54100"/>
              </a:stretch>
            </a:blipFill>
          </p:spPr>
        </p:sp>
      </p:grpSp>
      <p:sp>
        <p:nvSpPr>
          <p:cNvPr id="136" name="Freeform 136"/>
          <p:cNvSpPr/>
          <p:nvPr/>
        </p:nvSpPr>
        <p:spPr>
          <a:xfrm rot="-5262132" flipV="1">
            <a:off x="14688839" y="3219958"/>
            <a:ext cx="1149928" cy="791862"/>
          </a:xfrm>
          <a:custGeom>
            <a:avLst/>
            <a:gdLst/>
            <a:ahLst/>
            <a:cxnLst/>
            <a:rect l="l" t="t" r="r" b="b"/>
            <a:pathLst>
              <a:path w="1149928" h="791862">
                <a:moveTo>
                  <a:pt x="0" y="791862"/>
                </a:moveTo>
                <a:lnTo>
                  <a:pt x="1149928" y="791862"/>
                </a:lnTo>
                <a:lnTo>
                  <a:pt x="1149928" y="0"/>
                </a:lnTo>
                <a:lnTo>
                  <a:pt x="0" y="0"/>
                </a:lnTo>
                <a:lnTo>
                  <a:pt x="0" y="791862"/>
                </a:lnTo>
                <a:close/>
              </a:path>
            </a:pathLst>
          </a:custGeom>
          <a:blipFill>
            <a:blip r:embed="rId9"/>
            <a:stretch>
              <a:fillRect l="-243756" t="-443434" r="-99762"/>
            </a:stretch>
          </a:blipFill>
        </p:spPr>
      </p:sp>
      <p:sp>
        <p:nvSpPr>
          <p:cNvPr id="137" name="Freeform 137"/>
          <p:cNvSpPr/>
          <p:nvPr/>
        </p:nvSpPr>
        <p:spPr>
          <a:xfrm rot="-9714938" flipH="1">
            <a:off x="15136872" y="6353094"/>
            <a:ext cx="487406" cy="421706"/>
          </a:xfrm>
          <a:custGeom>
            <a:avLst/>
            <a:gdLst/>
            <a:ahLst/>
            <a:cxnLst/>
            <a:rect l="l" t="t" r="r" b="b"/>
            <a:pathLst>
              <a:path w="487406" h="421706">
                <a:moveTo>
                  <a:pt x="487406" y="0"/>
                </a:moveTo>
                <a:lnTo>
                  <a:pt x="0" y="0"/>
                </a:lnTo>
                <a:lnTo>
                  <a:pt x="0" y="421706"/>
                </a:lnTo>
                <a:lnTo>
                  <a:pt x="487406" y="421706"/>
                </a:lnTo>
                <a:lnTo>
                  <a:pt x="487406" y="0"/>
                </a:lnTo>
                <a:close/>
              </a:path>
            </a:pathLst>
          </a:custGeom>
          <a:blipFill>
            <a:blip r:embed="rId7">
              <a:extLst>
                <a:ext uri="{96DAC541-7B7A-43D3-8B79-37D633B846F1}">
                  <asvg:svgBlip xmlns:asvg="http://schemas.microsoft.com/office/drawing/2016/SVG/main" xmlns="" r:embed="rId8"/>
                </a:ext>
              </a:extLst>
            </a:blip>
            <a:stretch>
              <a:fillRect l="-30358" t="-44641"/>
            </a:stretch>
          </a:blipFill>
        </p:spPr>
      </p:sp>
      <p:grpSp>
        <p:nvGrpSpPr>
          <p:cNvPr id="138" name="Group 138"/>
          <p:cNvGrpSpPr/>
          <p:nvPr/>
        </p:nvGrpSpPr>
        <p:grpSpPr>
          <a:xfrm>
            <a:off x="10548528" y="3410259"/>
            <a:ext cx="3499486" cy="787694"/>
            <a:chOff x="0" y="0"/>
            <a:chExt cx="4665982" cy="1050259"/>
          </a:xfrm>
        </p:grpSpPr>
        <p:sp>
          <p:nvSpPr>
            <p:cNvPr id="139" name="Freeform 139"/>
            <p:cNvSpPr/>
            <p:nvPr/>
          </p:nvSpPr>
          <p:spPr>
            <a:xfrm rot="-9714938" flipH="1">
              <a:off x="3899303" y="92477"/>
              <a:ext cx="690958" cy="597821"/>
            </a:xfrm>
            <a:custGeom>
              <a:avLst/>
              <a:gdLst/>
              <a:ahLst/>
              <a:cxnLst/>
              <a:rect l="l" t="t" r="r" b="b"/>
              <a:pathLst>
                <a:path w="690958" h="597821">
                  <a:moveTo>
                    <a:pt x="690958" y="0"/>
                  </a:moveTo>
                  <a:lnTo>
                    <a:pt x="0" y="0"/>
                  </a:lnTo>
                  <a:lnTo>
                    <a:pt x="0" y="597820"/>
                  </a:lnTo>
                  <a:lnTo>
                    <a:pt x="690958" y="597820"/>
                  </a:lnTo>
                  <a:lnTo>
                    <a:pt x="690958" y="0"/>
                  </a:lnTo>
                  <a:close/>
                </a:path>
              </a:pathLst>
            </a:custGeom>
            <a:blipFill>
              <a:blip r:embed="rId7">
                <a:extLst>
                  <a:ext uri="{96DAC541-7B7A-43D3-8B79-37D633B846F1}">
                    <asvg:svgBlip xmlns:asvg="http://schemas.microsoft.com/office/drawing/2016/SVG/main" xmlns="" r:embed="rId8"/>
                  </a:ext>
                </a:extLst>
              </a:blip>
              <a:stretch>
                <a:fillRect l="-30358" t="-44641"/>
              </a:stretch>
            </a:blipFill>
          </p:spPr>
        </p:sp>
        <p:sp>
          <p:nvSpPr>
            <p:cNvPr id="140" name="TextBox 140"/>
            <p:cNvSpPr txBox="1"/>
            <p:nvPr/>
          </p:nvSpPr>
          <p:spPr>
            <a:xfrm>
              <a:off x="0" y="222242"/>
              <a:ext cx="4244782" cy="828016"/>
            </a:xfrm>
            <a:prstGeom prst="rect">
              <a:avLst/>
            </a:prstGeom>
          </p:spPr>
          <p:txBody>
            <a:bodyPr lIns="0" tIns="0" rIns="0" bIns="0" rtlCol="0" anchor="t">
              <a:spAutoFit/>
            </a:bodyPr>
            <a:lstStyle/>
            <a:p>
              <a:pPr marL="0" lvl="0" indent="0" algn="ctr">
                <a:lnSpc>
                  <a:spcPts val="4944"/>
                </a:lnSpc>
                <a:spcBef>
                  <a:spcPct val="0"/>
                </a:spcBef>
              </a:pPr>
              <a:r>
                <a:rPr lang="en-US" sz="3296">
                  <a:solidFill>
                    <a:srgbClr val="503D36"/>
                  </a:solidFill>
                  <a:latin typeface="Ambitions"/>
                </a:rPr>
                <a:t>Başvuru Tarihleri</a:t>
              </a:r>
            </a:p>
          </p:txBody>
        </p:sp>
      </p:grpSp>
      <p:grpSp>
        <p:nvGrpSpPr>
          <p:cNvPr id="141" name="Group 141"/>
          <p:cNvGrpSpPr/>
          <p:nvPr/>
        </p:nvGrpSpPr>
        <p:grpSpPr>
          <a:xfrm>
            <a:off x="6197382" y="6348284"/>
            <a:ext cx="3059944" cy="830184"/>
            <a:chOff x="0" y="0"/>
            <a:chExt cx="4079925" cy="1106912"/>
          </a:xfrm>
        </p:grpSpPr>
        <p:sp>
          <p:nvSpPr>
            <p:cNvPr id="142" name="Freeform 142"/>
            <p:cNvSpPr/>
            <p:nvPr/>
          </p:nvSpPr>
          <p:spPr>
            <a:xfrm rot="-9714938" flipH="1">
              <a:off x="3239276" y="94603"/>
              <a:ext cx="706845" cy="611566"/>
            </a:xfrm>
            <a:custGeom>
              <a:avLst/>
              <a:gdLst/>
              <a:ahLst/>
              <a:cxnLst/>
              <a:rect l="l" t="t" r="r" b="b"/>
              <a:pathLst>
                <a:path w="706845" h="611566">
                  <a:moveTo>
                    <a:pt x="706845" y="0"/>
                  </a:moveTo>
                  <a:lnTo>
                    <a:pt x="0" y="0"/>
                  </a:lnTo>
                  <a:lnTo>
                    <a:pt x="0" y="611565"/>
                  </a:lnTo>
                  <a:lnTo>
                    <a:pt x="706845" y="611565"/>
                  </a:lnTo>
                  <a:lnTo>
                    <a:pt x="706845" y="0"/>
                  </a:lnTo>
                  <a:close/>
                </a:path>
              </a:pathLst>
            </a:custGeom>
            <a:blipFill>
              <a:blip r:embed="rId7">
                <a:extLst>
                  <a:ext uri="{96DAC541-7B7A-43D3-8B79-37D633B846F1}">
                    <asvg:svgBlip xmlns:asvg="http://schemas.microsoft.com/office/drawing/2016/SVG/main" xmlns="" r:embed="rId8"/>
                  </a:ext>
                </a:extLst>
              </a:blip>
              <a:stretch>
                <a:fillRect l="-30358" t="-44641"/>
              </a:stretch>
            </a:blipFill>
          </p:spPr>
        </p:sp>
        <p:sp>
          <p:nvSpPr>
            <p:cNvPr id="143" name="TextBox 143"/>
            <p:cNvSpPr txBox="1"/>
            <p:nvPr/>
          </p:nvSpPr>
          <p:spPr>
            <a:xfrm>
              <a:off x="0" y="219411"/>
              <a:ext cx="4079925" cy="887501"/>
            </a:xfrm>
            <a:prstGeom prst="rect">
              <a:avLst/>
            </a:prstGeom>
          </p:spPr>
          <p:txBody>
            <a:bodyPr lIns="0" tIns="0" rIns="0" bIns="0" rtlCol="0" anchor="t">
              <a:spAutoFit/>
            </a:bodyPr>
            <a:lstStyle/>
            <a:p>
              <a:pPr marL="0" lvl="0" indent="0" algn="ctr">
                <a:lnSpc>
                  <a:spcPts val="5241"/>
                </a:lnSpc>
                <a:spcBef>
                  <a:spcPct val="0"/>
                </a:spcBef>
              </a:pPr>
              <a:r>
                <a:rPr lang="en-US" sz="3494">
                  <a:solidFill>
                    <a:srgbClr val="503D36"/>
                  </a:solidFill>
                  <a:latin typeface="Ambitions"/>
                </a:rPr>
                <a:t>Ücret Bilgisi</a:t>
              </a:r>
            </a:p>
          </p:txBody>
        </p:sp>
      </p:grpSp>
      <p:sp>
        <p:nvSpPr>
          <p:cNvPr id="144" name="TextBox 144"/>
          <p:cNvSpPr txBox="1"/>
          <p:nvPr/>
        </p:nvSpPr>
        <p:spPr>
          <a:xfrm>
            <a:off x="11947697" y="6420753"/>
            <a:ext cx="3419455" cy="494805"/>
          </a:xfrm>
          <a:prstGeom prst="rect">
            <a:avLst/>
          </a:prstGeom>
        </p:spPr>
        <p:txBody>
          <a:bodyPr lIns="0" tIns="0" rIns="0" bIns="0" rtlCol="0" anchor="t">
            <a:spAutoFit/>
          </a:bodyPr>
          <a:lstStyle/>
          <a:p>
            <a:pPr marL="0" lvl="0" indent="0" algn="ctr">
              <a:lnSpc>
                <a:spcPts val="3769"/>
              </a:lnSpc>
              <a:spcBef>
                <a:spcPct val="0"/>
              </a:spcBef>
            </a:pPr>
            <a:r>
              <a:rPr lang="en-US" sz="2512">
                <a:solidFill>
                  <a:srgbClr val="503D36"/>
                </a:solidFill>
                <a:latin typeface="Ambitions"/>
              </a:rPr>
              <a:t>Para Yatırılacak Bankalar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6"/>
                                        </p:tgtEl>
                                        <p:attrNameLst>
                                          <p:attrName>style.visibility</p:attrName>
                                        </p:attrNameLst>
                                      </p:cBhvr>
                                      <p:to>
                                        <p:strVal val="visible"/>
                                      </p:to>
                                    </p:set>
                                    <p:animEffect transition="in" filter="fade">
                                      <p:cBhvr>
                                        <p:cTn id="14" dur="1000"/>
                                        <p:tgtEl>
                                          <p:spTgt spid="96"/>
                                        </p:tgtEl>
                                      </p:cBhvr>
                                    </p:animEffect>
                                    <p:anim calcmode="lin" valueType="num">
                                      <p:cBhvr>
                                        <p:cTn id="15" dur="1000" fill="hold"/>
                                        <p:tgtEl>
                                          <p:spTgt spid="96"/>
                                        </p:tgtEl>
                                        <p:attrNameLst>
                                          <p:attrName>ppt_x</p:attrName>
                                        </p:attrNameLst>
                                      </p:cBhvr>
                                      <p:tavLst>
                                        <p:tav tm="0">
                                          <p:val>
                                            <p:strVal val="#ppt_x"/>
                                          </p:val>
                                        </p:tav>
                                        <p:tav tm="100000">
                                          <p:val>
                                            <p:strVal val="#ppt_x"/>
                                          </p:val>
                                        </p:tav>
                                      </p:tavLst>
                                    </p:anim>
                                    <p:anim calcmode="lin" valueType="num">
                                      <p:cBhvr>
                                        <p:cTn id="16" dur="1000" fill="hold"/>
                                        <p:tgtEl>
                                          <p:spTgt spid="9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1000"/>
                                        <p:tgtEl>
                                          <p:spTgt spid="99"/>
                                        </p:tgtEl>
                                      </p:cBhvr>
                                    </p:animEffect>
                                    <p:anim calcmode="lin" valueType="num">
                                      <p:cBhvr>
                                        <p:cTn id="20" dur="1000" fill="hold"/>
                                        <p:tgtEl>
                                          <p:spTgt spid="99"/>
                                        </p:tgtEl>
                                        <p:attrNameLst>
                                          <p:attrName>ppt_x</p:attrName>
                                        </p:attrNameLst>
                                      </p:cBhvr>
                                      <p:tavLst>
                                        <p:tav tm="0">
                                          <p:val>
                                            <p:strVal val="#ppt_x"/>
                                          </p:val>
                                        </p:tav>
                                        <p:tav tm="100000">
                                          <p:val>
                                            <p:strVal val="#ppt_x"/>
                                          </p:val>
                                        </p:tav>
                                      </p:tavLst>
                                    </p:anim>
                                    <p:anim calcmode="lin" valueType="num">
                                      <p:cBhvr>
                                        <p:cTn id="21" dur="1000" fill="hold"/>
                                        <p:tgtEl>
                                          <p:spTgt spid="9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fade">
                                      <p:cBhvr>
                                        <p:cTn id="24" dur="1000"/>
                                        <p:tgtEl>
                                          <p:spTgt spid="113"/>
                                        </p:tgtEl>
                                      </p:cBhvr>
                                    </p:animEffect>
                                    <p:anim calcmode="lin" valueType="num">
                                      <p:cBhvr>
                                        <p:cTn id="25" dur="1000" fill="hold"/>
                                        <p:tgtEl>
                                          <p:spTgt spid="113"/>
                                        </p:tgtEl>
                                        <p:attrNameLst>
                                          <p:attrName>ppt_x</p:attrName>
                                        </p:attrNameLst>
                                      </p:cBhvr>
                                      <p:tavLst>
                                        <p:tav tm="0">
                                          <p:val>
                                            <p:strVal val="#ppt_x"/>
                                          </p:val>
                                        </p:tav>
                                        <p:tav tm="100000">
                                          <p:val>
                                            <p:strVal val="#ppt_x"/>
                                          </p:val>
                                        </p:tav>
                                      </p:tavLst>
                                    </p:anim>
                                    <p:anim calcmode="lin" valueType="num">
                                      <p:cBhvr>
                                        <p:cTn id="26"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1000"/>
                                        <p:tgtEl>
                                          <p:spTgt spid="102"/>
                                        </p:tgtEl>
                                      </p:cBhvr>
                                    </p:animEffect>
                                    <p:anim calcmode="lin" valueType="num">
                                      <p:cBhvr>
                                        <p:cTn id="32" dur="1000" fill="hold"/>
                                        <p:tgtEl>
                                          <p:spTgt spid="102"/>
                                        </p:tgtEl>
                                        <p:attrNameLst>
                                          <p:attrName>ppt_x</p:attrName>
                                        </p:attrNameLst>
                                      </p:cBhvr>
                                      <p:tavLst>
                                        <p:tav tm="0">
                                          <p:val>
                                            <p:strVal val="#ppt_x"/>
                                          </p:val>
                                        </p:tav>
                                        <p:tav tm="100000">
                                          <p:val>
                                            <p:strVal val="#ppt_x"/>
                                          </p:val>
                                        </p:tav>
                                      </p:tavLst>
                                    </p:anim>
                                    <p:anim calcmode="lin" valueType="num">
                                      <p:cBhvr>
                                        <p:cTn id="33" dur="1000" fill="hold"/>
                                        <p:tgtEl>
                                          <p:spTgt spid="10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1000"/>
                                        <p:tgtEl>
                                          <p:spTgt spid="138"/>
                                        </p:tgtEl>
                                      </p:cBhvr>
                                    </p:animEffect>
                                    <p:anim calcmode="lin" valueType="num">
                                      <p:cBhvr>
                                        <p:cTn id="37" dur="1000" fill="hold"/>
                                        <p:tgtEl>
                                          <p:spTgt spid="138"/>
                                        </p:tgtEl>
                                        <p:attrNameLst>
                                          <p:attrName>ppt_x</p:attrName>
                                        </p:attrNameLst>
                                      </p:cBhvr>
                                      <p:tavLst>
                                        <p:tav tm="0">
                                          <p:val>
                                            <p:strVal val="#ppt_x"/>
                                          </p:val>
                                        </p:tav>
                                        <p:tav tm="100000">
                                          <p:val>
                                            <p:strVal val="#ppt_x"/>
                                          </p:val>
                                        </p:tav>
                                      </p:tavLst>
                                    </p:anim>
                                    <p:anim calcmode="lin" valueType="num">
                                      <p:cBhvr>
                                        <p:cTn id="38" dur="1000" fill="hold"/>
                                        <p:tgtEl>
                                          <p:spTgt spid="13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1000"/>
                                        <p:tgtEl>
                                          <p:spTgt spid="101"/>
                                        </p:tgtEl>
                                      </p:cBhvr>
                                    </p:animEffect>
                                    <p:anim calcmode="lin" valueType="num">
                                      <p:cBhvr>
                                        <p:cTn id="42" dur="1000" fill="hold"/>
                                        <p:tgtEl>
                                          <p:spTgt spid="101"/>
                                        </p:tgtEl>
                                        <p:attrNameLst>
                                          <p:attrName>ppt_x</p:attrName>
                                        </p:attrNameLst>
                                      </p:cBhvr>
                                      <p:tavLst>
                                        <p:tav tm="0">
                                          <p:val>
                                            <p:strVal val="#ppt_x"/>
                                          </p:val>
                                        </p:tav>
                                        <p:tav tm="100000">
                                          <p:val>
                                            <p:strVal val="#ppt_x"/>
                                          </p:val>
                                        </p:tav>
                                      </p:tavLst>
                                    </p:anim>
                                    <p:anim calcmode="lin" valueType="num">
                                      <p:cBhvr>
                                        <p:cTn id="4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1000"/>
                                        <p:tgtEl>
                                          <p:spTgt spid="105"/>
                                        </p:tgtEl>
                                      </p:cBhvr>
                                    </p:animEffect>
                                    <p:anim calcmode="lin" valueType="num">
                                      <p:cBhvr>
                                        <p:cTn id="49" dur="1000" fill="hold"/>
                                        <p:tgtEl>
                                          <p:spTgt spid="105"/>
                                        </p:tgtEl>
                                        <p:attrNameLst>
                                          <p:attrName>ppt_x</p:attrName>
                                        </p:attrNameLst>
                                      </p:cBhvr>
                                      <p:tavLst>
                                        <p:tav tm="0">
                                          <p:val>
                                            <p:strVal val="#ppt_x"/>
                                          </p:val>
                                        </p:tav>
                                        <p:tav tm="100000">
                                          <p:val>
                                            <p:strVal val="#ppt_x"/>
                                          </p:val>
                                        </p:tav>
                                      </p:tavLst>
                                    </p:anim>
                                    <p:anim calcmode="lin" valueType="num">
                                      <p:cBhvr>
                                        <p:cTn id="50" dur="1000" fill="hold"/>
                                        <p:tgtEl>
                                          <p:spTgt spid="10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1000" fill="hold"/>
                                        <p:tgtEl>
                                          <p:spTgt spid="10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1"/>
                                        </p:tgtEl>
                                        <p:attrNameLst>
                                          <p:attrName>style.visibility</p:attrName>
                                        </p:attrNameLst>
                                      </p:cBhvr>
                                      <p:to>
                                        <p:strVal val="visible"/>
                                      </p:to>
                                    </p:set>
                                    <p:animEffect transition="in" filter="fade">
                                      <p:cBhvr>
                                        <p:cTn id="58" dur="1000"/>
                                        <p:tgtEl>
                                          <p:spTgt spid="141"/>
                                        </p:tgtEl>
                                      </p:cBhvr>
                                    </p:animEffect>
                                    <p:anim calcmode="lin" valueType="num">
                                      <p:cBhvr>
                                        <p:cTn id="59" dur="1000" fill="hold"/>
                                        <p:tgtEl>
                                          <p:spTgt spid="141"/>
                                        </p:tgtEl>
                                        <p:attrNameLst>
                                          <p:attrName>ppt_x</p:attrName>
                                        </p:attrNameLst>
                                      </p:cBhvr>
                                      <p:tavLst>
                                        <p:tav tm="0">
                                          <p:val>
                                            <p:strVal val="#ppt_x"/>
                                          </p:val>
                                        </p:tav>
                                        <p:tav tm="100000">
                                          <p:val>
                                            <p:strVal val="#ppt_x"/>
                                          </p:val>
                                        </p:tav>
                                      </p:tavLst>
                                    </p:anim>
                                    <p:anim calcmode="lin" valueType="num">
                                      <p:cBhvr>
                                        <p:cTn id="60"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1"/>
                                        </p:tgtEl>
                                        <p:attrNameLst>
                                          <p:attrName>style.visibility</p:attrName>
                                        </p:attrNameLst>
                                      </p:cBhvr>
                                      <p:to>
                                        <p:strVal val="visible"/>
                                      </p:to>
                                    </p:set>
                                    <p:animEffect transition="in" filter="fade">
                                      <p:cBhvr>
                                        <p:cTn id="70" dur="1000"/>
                                        <p:tgtEl>
                                          <p:spTgt spid="111"/>
                                        </p:tgtEl>
                                      </p:cBhvr>
                                    </p:animEffect>
                                    <p:anim calcmode="lin" valueType="num">
                                      <p:cBhvr>
                                        <p:cTn id="71" dur="1000" fill="hold"/>
                                        <p:tgtEl>
                                          <p:spTgt spid="111"/>
                                        </p:tgtEl>
                                        <p:attrNameLst>
                                          <p:attrName>ppt_x</p:attrName>
                                        </p:attrNameLst>
                                      </p:cBhvr>
                                      <p:tavLst>
                                        <p:tav tm="0">
                                          <p:val>
                                            <p:strVal val="#ppt_x"/>
                                          </p:val>
                                        </p:tav>
                                        <p:tav tm="100000">
                                          <p:val>
                                            <p:strVal val="#ppt_x"/>
                                          </p:val>
                                        </p:tav>
                                      </p:tavLst>
                                    </p:anim>
                                    <p:anim calcmode="lin" valueType="num">
                                      <p:cBhvr>
                                        <p:cTn id="72" dur="1000" fill="hold"/>
                                        <p:tgtEl>
                                          <p:spTgt spid="1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fade">
                                      <p:cBhvr>
                                        <p:cTn id="75" dur="1000"/>
                                        <p:tgtEl>
                                          <p:spTgt spid="144"/>
                                        </p:tgtEl>
                                      </p:cBhvr>
                                    </p:animEffect>
                                    <p:anim calcmode="lin" valueType="num">
                                      <p:cBhvr>
                                        <p:cTn id="76" dur="1000" fill="hold"/>
                                        <p:tgtEl>
                                          <p:spTgt spid="144"/>
                                        </p:tgtEl>
                                        <p:attrNameLst>
                                          <p:attrName>ppt_x</p:attrName>
                                        </p:attrNameLst>
                                      </p:cBhvr>
                                      <p:tavLst>
                                        <p:tav tm="0">
                                          <p:val>
                                            <p:strVal val="#ppt_x"/>
                                          </p:val>
                                        </p:tav>
                                        <p:tav tm="100000">
                                          <p:val>
                                            <p:strVal val="#ppt_x"/>
                                          </p:val>
                                        </p:tav>
                                      </p:tavLst>
                                    </p:anim>
                                    <p:anim calcmode="lin" valueType="num">
                                      <p:cBhvr>
                                        <p:cTn id="77"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11" grpId="0"/>
      <p:bldP spid="1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15564542" y="3904500"/>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42" name="TextBox 42"/>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45" name="TextBox 45"/>
              <p:cNvSpPr txBox="1"/>
              <p:nvPr/>
            </p:nvSpPr>
            <p:spPr>
              <a:xfrm>
                <a:off x="0" y="-28575"/>
                <a:ext cx="544201" cy="305200"/>
              </a:xfrm>
              <a:prstGeom prst="rect">
                <a:avLst/>
              </a:prstGeom>
            </p:spPr>
            <p:txBody>
              <a:bodyPr lIns="51986" tIns="51986" rIns="51986" bIns="51986" rtlCol="0" anchor="ctr"/>
              <a:lstStyle/>
              <a:p>
                <a:pPr algn="ctr">
                  <a:lnSpc>
                    <a:spcPts val="2659"/>
                  </a:lnSpc>
                </a:pPr>
                <a:endParaRPr/>
              </a:p>
            </p:txBody>
          </p:sp>
        </p:grpSp>
      </p:grpSp>
      <p:grpSp>
        <p:nvGrpSpPr>
          <p:cNvPr id="46" name="Group 46"/>
          <p:cNvGrpSpPr/>
          <p:nvPr/>
        </p:nvGrpSpPr>
        <p:grpSpPr>
          <a:xfrm>
            <a:off x="661541" y="1470992"/>
            <a:ext cx="1232729" cy="7134324"/>
            <a:chOff x="0" y="0"/>
            <a:chExt cx="1643639" cy="9512432"/>
          </a:xfrm>
        </p:grpSpPr>
        <p:sp>
          <p:nvSpPr>
            <p:cNvPr id="47" name="TextBox 47"/>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0" name="TextBox 50"/>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1" name="TextBox 51"/>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2" name="TextBox 52"/>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3" name="TextBox 53"/>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4" name="TextBox 54"/>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5" name="TextBox 55"/>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6" name="Freeform 56"/>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sp>
        <p:nvSpPr>
          <p:cNvPr id="57" name="Freeform 57"/>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5"/>
            <a:stretch>
              <a:fillRect/>
            </a:stretch>
          </a:blipFill>
        </p:spPr>
      </p:sp>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sp>
        <p:nvSpPr>
          <p:cNvPr id="61" name="Freeform 61"/>
          <p:cNvSpPr/>
          <p:nvPr/>
        </p:nvSpPr>
        <p:spPr>
          <a:xfrm rot="372915">
            <a:off x="9343282" y="8377009"/>
            <a:ext cx="3017826" cy="145233"/>
          </a:xfrm>
          <a:custGeom>
            <a:avLst/>
            <a:gdLst/>
            <a:ahLst/>
            <a:cxnLst/>
            <a:rect l="l" t="t" r="r" b="b"/>
            <a:pathLst>
              <a:path w="3017826" h="145233">
                <a:moveTo>
                  <a:pt x="0" y="0"/>
                </a:moveTo>
                <a:lnTo>
                  <a:pt x="3017826" y="0"/>
                </a:lnTo>
                <a:lnTo>
                  <a:pt x="3017826" y="145232"/>
                </a:lnTo>
                <a:lnTo>
                  <a:pt x="0" y="145232"/>
                </a:lnTo>
                <a:lnTo>
                  <a:pt x="0" y="0"/>
                </a:lnTo>
                <a:close/>
              </a:path>
            </a:pathLst>
          </a:custGeom>
          <a:blipFill>
            <a:blip r:embed="rId4"/>
            <a:stretch>
              <a:fillRect/>
            </a:stretch>
          </a:blipFill>
        </p:spPr>
      </p:sp>
      <p:sp>
        <p:nvSpPr>
          <p:cNvPr id="62" name="Freeform 62"/>
          <p:cNvSpPr/>
          <p:nvPr/>
        </p:nvSpPr>
        <p:spPr>
          <a:xfrm rot="-320063">
            <a:off x="11954634" y="7251265"/>
            <a:ext cx="3940143" cy="189619"/>
          </a:xfrm>
          <a:custGeom>
            <a:avLst/>
            <a:gdLst/>
            <a:ahLst/>
            <a:cxnLst/>
            <a:rect l="l" t="t" r="r" b="b"/>
            <a:pathLst>
              <a:path w="3940143" h="189619">
                <a:moveTo>
                  <a:pt x="0" y="0"/>
                </a:moveTo>
                <a:lnTo>
                  <a:pt x="3940143" y="0"/>
                </a:lnTo>
                <a:lnTo>
                  <a:pt x="3940143" y="189620"/>
                </a:lnTo>
                <a:lnTo>
                  <a:pt x="0" y="189620"/>
                </a:lnTo>
                <a:lnTo>
                  <a:pt x="0" y="0"/>
                </a:lnTo>
                <a:close/>
              </a:path>
            </a:pathLst>
          </a:custGeom>
          <a:blipFill>
            <a:blip r:embed="rId4"/>
            <a:stretch>
              <a:fillRect/>
            </a:stretch>
          </a:blipFill>
        </p:spPr>
      </p:sp>
      <p:grpSp>
        <p:nvGrpSpPr>
          <p:cNvPr id="63" name="Group 63"/>
          <p:cNvGrpSpPr/>
          <p:nvPr/>
        </p:nvGrpSpPr>
        <p:grpSpPr>
          <a:xfrm>
            <a:off x="1337094" y="1028700"/>
            <a:ext cx="14956138" cy="8229600"/>
            <a:chOff x="0" y="0"/>
            <a:chExt cx="3939065" cy="2167467"/>
          </a:xfrm>
        </p:grpSpPr>
        <p:sp>
          <p:nvSpPr>
            <p:cNvPr id="64" name="Freeform 6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65" name="TextBox 6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66" name="Group 66"/>
          <p:cNvGrpSpPr/>
          <p:nvPr/>
        </p:nvGrpSpPr>
        <p:grpSpPr>
          <a:xfrm>
            <a:off x="1540290" y="1622751"/>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2470372"/>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3317993"/>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4165614"/>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013235"/>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5860856"/>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670847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7556097"/>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1540290" y="8403718"/>
            <a:ext cx="263115" cy="263115"/>
            <a:chOff x="0" y="0"/>
            <a:chExt cx="812800" cy="812800"/>
          </a:xfrm>
        </p:grpSpPr>
        <p:sp>
          <p:nvSpPr>
            <p:cNvPr id="91" name="Freeform 9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2" name="TextBox 9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3" name="Group 93"/>
          <p:cNvGrpSpPr>
            <a:grpSpLocks noChangeAspect="1"/>
          </p:cNvGrpSpPr>
          <p:nvPr/>
        </p:nvGrpSpPr>
        <p:grpSpPr>
          <a:xfrm rot="-317438">
            <a:off x="11667188" y="2044839"/>
            <a:ext cx="3932408" cy="5235486"/>
            <a:chOff x="0" y="0"/>
            <a:chExt cx="3663950" cy="4878070"/>
          </a:xfrm>
        </p:grpSpPr>
        <p:sp>
          <p:nvSpPr>
            <p:cNvPr id="94" name="Freeform 94"/>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6"/>
              <a:stretch>
                <a:fillRect l="-50165" r="-50165"/>
              </a:stretch>
            </a:blipFill>
          </p:spPr>
        </p:sp>
        <p:sp>
          <p:nvSpPr>
            <p:cNvPr id="95" name="Freeform 95"/>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sp>
      </p:grpSp>
      <p:grpSp>
        <p:nvGrpSpPr>
          <p:cNvPr id="96" name="Group 96"/>
          <p:cNvGrpSpPr/>
          <p:nvPr/>
        </p:nvGrpSpPr>
        <p:grpSpPr>
          <a:xfrm>
            <a:off x="2365921" y="2349214"/>
            <a:ext cx="7425873" cy="1027166"/>
            <a:chOff x="0" y="0"/>
            <a:chExt cx="2490953" cy="344555"/>
          </a:xfrm>
        </p:grpSpPr>
        <p:sp>
          <p:nvSpPr>
            <p:cNvPr id="97" name="Freeform 97"/>
            <p:cNvSpPr/>
            <p:nvPr/>
          </p:nvSpPr>
          <p:spPr>
            <a:xfrm>
              <a:off x="0" y="0"/>
              <a:ext cx="2490953" cy="344555"/>
            </a:xfrm>
            <a:custGeom>
              <a:avLst/>
              <a:gdLst/>
              <a:ahLst/>
              <a:cxnLst/>
              <a:rect l="l" t="t" r="r" b="b"/>
              <a:pathLst>
                <a:path w="2490953" h="344555">
                  <a:moveTo>
                    <a:pt x="104256" y="0"/>
                  </a:moveTo>
                  <a:lnTo>
                    <a:pt x="2386697" y="0"/>
                  </a:lnTo>
                  <a:cubicBezTo>
                    <a:pt x="2414347" y="0"/>
                    <a:pt x="2440865" y="10984"/>
                    <a:pt x="2460417" y="30536"/>
                  </a:cubicBezTo>
                  <a:cubicBezTo>
                    <a:pt x="2479969" y="50088"/>
                    <a:pt x="2490953" y="76606"/>
                    <a:pt x="2490953" y="104256"/>
                  </a:cubicBezTo>
                  <a:lnTo>
                    <a:pt x="2490953" y="240299"/>
                  </a:lnTo>
                  <a:cubicBezTo>
                    <a:pt x="2490953" y="267950"/>
                    <a:pt x="2479969" y="294468"/>
                    <a:pt x="2460417" y="314019"/>
                  </a:cubicBezTo>
                  <a:cubicBezTo>
                    <a:pt x="2440865" y="333571"/>
                    <a:pt x="2414347" y="344555"/>
                    <a:pt x="2386697" y="344555"/>
                  </a:cubicBezTo>
                  <a:lnTo>
                    <a:pt x="104256" y="344555"/>
                  </a:lnTo>
                  <a:cubicBezTo>
                    <a:pt x="76606" y="344555"/>
                    <a:pt x="50088" y="333571"/>
                    <a:pt x="30536" y="314019"/>
                  </a:cubicBezTo>
                  <a:cubicBezTo>
                    <a:pt x="10984" y="294468"/>
                    <a:pt x="0" y="267950"/>
                    <a:pt x="0" y="240299"/>
                  </a:cubicBezTo>
                  <a:lnTo>
                    <a:pt x="0" y="104256"/>
                  </a:lnTo>
                  <a:cubicBezTo>
                    <a:pt x="0" y="76606"/>
                    <a:pt x="10984" y="50088"/>
                    <a:pt x="30536" y="30536"/>
                  </a:cubicBezTo>
                  <a:cubicBezTo>
                    <a:pt x="50088" y="10984"/>
                    <a:pt x="76606" y="0"/>
                    <a:pt x="104256" y="0"/>
                  </a:cubicBezTo>
                  <a:close/>
                </a:path>
              </a:pathLst>
            </a:custGeom>
            <a:solidFill>
              <a:srgbClr val="000000">
                <a:alpha val="0"/>
              </a:srgbClr>
            </a:solidFill>
            <a:ln w="47625" cap="rnd">
              <a:solidFill>
                <a:srgbClr val="E76262"/>
              </a:solidFill>
              <a:prstDash val="lgDash"/>
              <a:round/>
            </a:ln>
          </p:spPr>
        </p:sp>
        <p:sp>
          <p:nvSpPr>
            <p:cNvPr id="98" name="TextBox 98"/>
            <p:cNvSpPr txBox="1"/>
            <p:nvPr/>
          </p:nvSpPr>
          <p:spPr>
            <a:xfrm>
              <a:off x="0" y="-47625"/>
              <a:ext cx="2490953" cy="392180"/>
            </a:xfrm>
            <a:prstGeom prst="rect">
              <a:avLst/>
            </a:prstGeom>
          </p:spPr>
          <p:txBody>
            <a:bodyPr lIns="39886" tIns="39886" rIns="39886" bIns="39886" rtlCol="0" anchor="ctr"/>
            <a:lstStyle/>
            <a:p>
              <a:pPr algn="ctr">
                <a:lnSpc>
                  <a:spcPts val="2660"/>
                </a:lnSpc>
              </a:pPr>
              <a:endParaRPr/>
            </a:p>
          </p:txBody>
        </p:sp>
      </p:grpSp>
      <p:grpSp>
        <p:nvGrpSpPr>
          <p:cNvPr id="99" name="Group 99"/>
          <p:cNvGrpSpPr>
            <a:grpSpLocks noChangeAspect="1"/>
          </p:cNvGrpSpPr>
          <p:nvPr/>
        </p:nvGrpSpPr>
        <p:grpSpPr>
          <a:xfrm rot="382726">
            <a:off x="9495428" y="4318579"/>
            <a:ext cx="3065397" cy="4081176"/>
            <a:chOff x="0" y="0"/>
            <a:chExt cx="3663950" cy="4878070"/>
          </a:xfrm>
        </p:grpSpPr>
        <p:sp>
          <p:nvSpPr>
            <p:cNvPr id="100" name="Freeform 100"/>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7"/>
              <a:stretch>
                <a:fillRect l="-25147" r="-75434"/>
              </a:stretch>
            </a:blipFill>
          </p:spPr>
        </p:sp>
        <p:sp>
          <p:nvSpPr>
            <p:cNvPr id="101" name="Freeform 101"/>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sp>
      </p:grpSp>
      <p:sp>
        <p:nvSpPr>
          <p:cNvPr id="102" name="Freeform 102"/>
          <p:cNvSpPr/>
          <p:nvPr/>
        </p:nvSpPr>
        <p:spPr>
          <a:xfrm>
            <a:off x="13861901" y="8251362"/>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8">
              <a:extLst>
                <a:ext uri="{96DAC541-7B7A-43D3-8B79-37D633B846F1}">
                  <asvg:svgBlip xmlns:asvg="http://schemas.microsoft.com/office/drawing/2016/SVG/main" xmlns="" r:embed="rId9"/>
                </a:ext>
              </a:extLst>
            </a:blip>
            <a:stretch>
              <a:fillRect t="-112263"/>
            </a:stretch>
          </a:blipFill>
        </p:spPr>
      </p:sp>
      <p:sp>
        <p:nvSpPr>
          <p:cNvPr id="103" name="TextBox 103"/>
          <p:cNvSpPr txBox="1"/>
          <p:nvPr/>
        </p:nvSpPr>
        <p:spPr>
          <a:xfrm>
            <a:off x="2437134" y="3860213"/>
            <a:ext cx="6398472" cy="1137285"/>
          </a:xfrm>
          <a:prstGeom prst="rect">
            <a:avLst/>
          </a:prstGeom>
        </p:spPr>
        <p:txBody>
          <a:bodyPr lIns="0" tIns="0" rIns="0" bIns="0" rtlCol="0" anchor="t">
            <a:spAutoFit/>
          </a:bodyPr>
          <a:lstStyle/>
          <a:p>
            <a:pPr marL="0" lvl="0" indent="0" algn="ctr">
              <a:lnSpc>
                <a:spcPts val="4350"/>
              </a:lnSpc>
              <a:spcBef>
                <a:spcPct val="0"/>
              </a:spcBef>
            </a:pPr>
            <a:r>
              <a:rPr lang="en-US" sz="2900" dirty="0" err="1">
                <a:solidFill>
                  <a:srgbClr val="503D36"/>
                </a:solidFill>
                <a:latin typeface="Ambitions"/>
              </a:rPr>
              <a:t>Daha</a:t>
            </a:r>
            <a:r>
              <a:rPr lang="en-US" sz="2900" dirty="0">
                <a:solidFill>
                  <a:srgbClr val="503D36"/>
                </a:solidFill>
                <a:latin typeface="Ambitions"/>
              </a:rPr>
              <a:t> </a:t>
            </a:r>
            <a:r>
              <a:rPr lang="en-US" sz="2900" dirty="0" err="1">
                <a:solidFill>
                  <a:srgbClr val="503D36"/>
                </a:solidFill>
                <a:latin typeface="Ambitions"/>
              </a:rPr>
              <a:t>Fazla</a:t>
            </a:r>
            <a:r>
              <a:rPr lang="en-US" sz="2900" dirty="0">
                <a:solidFill>
                  <a:srgbClr val="503D36"/>
                </a:solidFill>
                <a:latin typeface="Ambitions"/>
              </a:rPr>
              <a:t> </a:t>
            </a:r>
            <a:r>
              <a:rPr lang="en-US" sz="2900" dirty="0" err="1">
                <a:solidFill>
                  <a:srgbClr val="503D36"/>
                </a:solidFill>
                <a:latin typeface="Ambitions"/>
              </a:rPr>
              <a:t>Bilgi</a:t>
            </a:r>
            <a:r>
              <a:rPr lang="en-US" sz="2900" dirty="0">
                <a:solidFill>
                  <a:srgbClr val="503D36"/>
                </a:solidFill>
                <a:latin typeface="Ambitions"/>
              </a:rPr>
              <a:t> </a:t>
            </a:r>
            <a:r>
              <a:rPr lang="en-US" sz="2900" dirty="0" err="1">
                <a:solidFill>
                  <a:srgbClr val="503D36"/>
                </a:solidFill>
                <a:latin typeface="Ambitions"/>
              </a:rPr>
              <a:t>için</a:t>
            </a:r>
            <a:r>
              <a:rPr lang="en-US" sz="2900" dirty="0">
                <a:solidFill>
                  <a:srgbClr val="503D36"/>
                </a:solidFill>
                <a:latin typeface="Ambitions"/>
              </a:rPr>
              <a:t> </a:t>
            </a:r>
            <a:r>
              <a:rPr lang="en-US" sz="2900" dirty="0" err="1">
                <a:solidFill>
                  <a:srgbClr val="503D36"/>
                </a:solidFill>
                <a:latin typeface="Ambitions"/>
              </a:rPr>
              <a:t>Karekod’dan</a:t>
            </a:r>
            <a:r>
              <a:rPr lang="en-US" sz="2900" dirty="0">
                <a:solidFill>
                  <a:srgbClr val="503D36"/>
                </a:solidFill>
                <a:latin typeface="Ambitions"/>
              </a:rPr>
              <a:t> </a:t>
            </a:r>
            <a:r>
              <a:rPr lang="en-US" sz="2900" dirty="0" err="1">
                <a:solidFill>
                  <a:srgbClr val="503D36"/>
                </a:solidFill>
                <a:latin typeface="Ambitions"/>
              </a:rPr>
              <a:t>İlgili</a:t>
            </a:r>
            <a:r>
              <a:rPr lang="en-US" sz="2900" dirty="0">
                <a:solidFill>
                  <a:srgbClr val="503D36"/>
                </a:solidFill>
                <a:latin typeface="Ambitions"/>
              </a:rPr>
              <a:t> </a:t>
            </a:r>
            <a:r>
              <a:rPr lang="en-US" sz="2900" dirty="0" err="1">
                <a:solidFill>
                  <a:srgbClr val="503D36"/>
                </a:solidFill>
                <a:latin typeface="Ambitions"/>
              </a:rPr>
              <a:t>Sayfaya</a:t>
            </a:r>
            <a:r>
              <a:rPr lang="en-US" sz="2900" dirty="0">
                <a:solidFill>
                  <a:srgbClr val="503D36"/>
                </a:solidFill>
                <a:latin typeface="Ambitions"/>
              </a:rPr>
              <a:t> </a:t>
            </a:r>
            <a:r>
              <a:rPr lang="en-US" sz="2900" dirty="0" err="1">
                <a:solidFill>
                  <a:srgbClr val="503D36"/>
                </a:solidFill>
                <a:latin typeface="Ambitions"/>
              </a:rPr>
              <a:t>Ulaşabilirsiniz</a:t>
            </a:r>
            <a:r>
              <a:rPr lang="en-US" sz="2900" dirty="0">
                <a:solidFill>
                  <a:srgbClr val="503D36"/>
                </a:solidFill>
                <a:latin typeface="Ambitions"/>
              </a:rPr>
              <a:t>.</a:t>
            </a:r>
          </a:p>
        </p:txBody>
      </p:sp>
      <p:sp>
        <p:nvSpPr>
          <p:cNvPr id="104" name="Freeform 104"/>
          <p:cNvSpPr/>
          <p:nvPr/>
        </p:nvSpPr>
        <p:spPr>
          <a:xfrm>
            <a:off x="6237776" y="8300603"/>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10">
              <a:extLst>
                <a:ext uri="{96DAC541-7B7A-43D3-8B79-37D633B846F1}">
                  <asvg:svgBlip xmlns:asvg="http://schemas.microsoft.com/office/drawing/2016/SVG/main" xmlns="" r:embed="rId11"/>
                </a:ext>
              </a:extLst>
            </a:blip>
            <a:stretch>
              <a:fillRect t="-112263"/>
            </a:stretch>
          </a:blipFill>
        </p:spPr>
      </p:sp>
      <p:sp>
        <p:nvSpPr>
          <p:cNvPr id="105" name="Freeform 105"/>
          <p:cNvSpPr/>
          <p:nvPr/>
        </p:nvSpPr>
        <p:spPr>
          <a:xfrm rot="-299626">
            <a:off x="9446534" y="1562612"/>
            <a:ext cx="1395047" cy="304713"/>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10">
              <a:extLst>
                <a:ext uri="{96DAC541-7B7A-43D3-8B79-37D633B846F1}">
                  <asvg:svgBlip xmlns:asvg="http://schemas.microsoft.com/office/drawing/2016/SVG/main" xmlns="" r:embed="rId11"/>
                </a:ext>
              </a:extLst>
            </a:blip>
            <a:stretch>
              <a:fillRect t="-112263"/>
            </a:stretch>
          </a:blipFill>
        </p:spPr>
      </p:sp>
      <p:sp>
        <p:nvSpPr>
          <p:cNvPr id="106" name="Freeform 106"/>
          <p:cNvSpPr/>
          <p:nvPr/>
        </p:nvSpPr>
        <p:spPr>
          <a:xfrm rot="3319912" flipH="1">
            <a:off x="9005142" y="3927968"/>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2">
              <a:extLst>
                <a:ext uri="{96DAC541-7B7A-43D3-8B79-37D633B846F1}">
                  <asvg:svgBlip xmlns:asvg="http://schemas.microsoft.com/office/drawing/2016/SVG/main" xmlns="" r:embed="rId13"/>
                </a:ext>
              </a:extLst>
            </a:blip>
            <a:stretch>
              <a:fillRect l="-33955" t="-48632"/>
            </a:stretch>
          </a:blipFill>
        </p:spPr>
      </p:sp>
      <p:sp>
        <p:nvSpPr>
          <p:cNvPr id="107" name="Freeform 107"/>
          <p:cNvSpPr/>
          <p:nvPr/>
        </p:nvSpPr>
        <p:spPr>
          <a:xfrm rot="-9526410" flipH="1">
            <a:off x="15071014" y="1527933"/>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2">
              <a:extLst>
                <a:ext uri="{96DAC541-7B7A-43D3-8B79-37D633B846F1}">
                  <asvg:svgBlip xmlns:asvg="http://schemas.microsoft.com/office/drawing/2016/SVG/main" xmlns="" r:embed="rId13"/>
                </a:ext>
              </a:extLst>
            </a:blip>
            <a:stretch>
              <a:fillRect l="-33955" t="-48632"/>
            </a:stretch>
          </a:blipFill>
        </p:spPr>
      </p:sp>
      <p:sp>
        <p:nvSpPr>
          <p:cNvPr id="108" name="Freeform 108"/>
          <p:cNvSpPr/>
          <p:nvPr/>
        </p:nvSpPr>
        <p:spPr>
          <a:xfrm rot="-1090401">
            <a:off x="12972942" y="1677896"/>
            <a:ext cx="902449" cy="887056"/>
          </a:xfrm>
          <a:custGeom>
            <a:avLst/>
            <a:gdLst/>
            <a:ahLst/>
            <a:cxnLst/>
            <a:rect l="l" t="t" r="r" b="b"/>
            <a:pathLst>
              <a:path w="902449" h="887056">
                <a:moveTo>
                  <a:pt x="0" y="0"/>
                </a:moveTo>
                <a:lnTo>
                  <a:pt x="902449" y="0"/>
                </a:lnTo>
                <a:lnTo>
                  <a:pt x="902449" y="887055"/>
                </a:lnTo>
                <a:lnTo>
                  <a:pt x="0" y="887055"/>
                </a:lnTo>
                <a:lnTo>
                  <a:pt x="0" y="0"/>
                </a:lnTo>
                <a:close/>
              </a:path>
            </a:pathLst>
          </a:custGeom>
          <a:blipFill>
            <a:blip r:embed="rId14"/>
            <a:stretch>
              <a:fillRect/>
            </a:stretch>
          </a:blipFill>
        </p:spPr>
      </p:sp>
      <p:sp>
        <p:nvSpPr>
          <p:cNvPr id="109" name="Freeform 109"/>
          <p:cNvSpPr/>
          <p:nvPr/>
        </p:nvSpPr>
        <p:spPr>
          <a:xfrm rot="196745">
            <a:off x="10766659" y="3899753"/>
            <a:ext cx="892263" cy="877044"/>
          </a:xfrm>
          <a:custGeom>
            <a:avLst/>
            <a:gdLst/>
            <a:ahLst/>
            <a:cxnLst/>
            <a:rect l="l" t="t" r="r" b="b"/>
            <a:pathLst>
              <a:path w="892263" h="877044">
                <a:moveTo>
                  <a:pt x="0" y="0"/>
                </a:moveTo>
                <a:lnTo>
                  <a:pt x="892263" y="0"/>
                </a:lnTo>
                <a:lnTo>
                  <a:pt x="892263" y="877043"/>
                </a:lnTo>
                <a:lnTo>
                  <a:pt x="0" y="877043"/>
                </a:lnTo>
                <a:lnTo>
                  <a:pt x="0" y="0"/>
                </a:lnTo>
                <a:close/>
              </a:path>
            </a:pathLst>
          </a:custGeom>
          <a:blipFill>
            <a:blip r:embed="rId14"/>
            <a:stretch>
              <a:fillRect/>
            </a:stretch>
          </a:blipFill>
        </p:spPr>
      </p:sp>
      <p:sp>
        <p:nvSpPr>
          <p:cNvPr id="110" name="TextBox 110"/>
          <p:cNvSpPr txBox="1"/>
          <p:nvPr/>
        </p:nvSpPr>
        <p:spPr>
          <a:xfrm>
            <a:off x="4115076" y="2537603"/>
            <a:ext cx="3898669" cy="676275"/>
          </a:xfrm>
          <a:prstGeom prst="rect">
            <a:avLst/>
          </a:prstGeom>
        </p:spPr>
        <p:txBody>
          <a:bodyPr lIns="0" tIns="0" rIns="0" bIns="0" rtlCol="0" anchor="t">
            <a:spAutoFit/>
          </a:bodyPr>
          <a:lstStyle/>
          <a:p>
            <a:pPr marL="0" lvl="0" indent="0" algn="ctr">
              <a:lnSpc>
                <a:spcPts val="5345"/>
              </a:lnSpc>
              <a:spcBef>
                <a:spcPct val="0"/>
              </a:spcBef>
            </a:pPr>
            <a:r>
              <a:rPr lang="en-US" sz="4454" dirty="0">
                <a:solidFill>
                  <a:srgbClr val="503D36"/>
                </a:solidFill>
                <a:latin typeface="Anton"/>
              </a:rPr>
              <a:t>DAHA FAZLA BILGI</a:t>
            </a:r>
          </a:p>
        </p:txBody>
      </p:sp>
      <p:grpSp>
        <p:nvGrpSpPr>
          <p:cNvPr id="111" name="Group 111"/>
          <p:cNvGrpSpPr/>
          <p:nvPr/>
        </p:nvGrpSpPr>
        <p:grpSpPr>
          <a:xfrm>
            <a:off x="594866" y="1690137"/>
            <a:ext cx="1232729" cy="7134324"/>
            <a:chOff x="0" y="0"/>
            <a:chExt cx="1643639" cy="9512432"/>
          </a:xfrm>
        </p:grpSpPr>
        <p:sp>
          <p:nvSpPr>
            <p:cNvPr id="112" name="TextBox 11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6" name="TextBox 11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7" name="TextBox 11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8" name="TextBox 11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9" name="TextBox 11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0" name="TextBox 12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21" name="Group 121"/>
          <p:cNvGrpSpPr/>
          <p:nvPr/>
        </p:nvGrpSpPr>
        <p:grpSpPr>
          <a:xfrm>
            <a:off x="3879895" y="5190915"/>
            <a:ext cx="2821714" cy="2821714"/>
            <a:chOff x="0" y="0"/>
            <a:chExt cx="3762286" cy="3762286"/>
          </a:xfrm>
        </p:grpSpPr>
        <p:sp>
          <p:nvSpPr>
            <p:cNvPr id="122" name="Freeform 122"/>
            <p:cNvSpPr/>
            <p:nvPr/>
          </p:nvSpPr>
          <p:spPr>
            <a:xfrm>
              <a:off x="0" y="0"/>
              <a:ext cx="3762286" cy="3762286"/>
            </a:xfrm>
            <a:custGeom>
              <a:avLst/>
              <a:gdLst/>
              <a:ahLst/>
              <a:cxnLst/>
              <a:rect l="l" t="t" r="r" b="b"/>
              <a:pathLst>
                <a:path w="3762286" h="3762286">
                  <a:moveTo>
                    <a:pt x="0" y="0"/>
                  </a:moveTo>
                  <a:lnTo>
                    <a:pt x="3762286" y="0"/>
                  </a:lnTo>
                  <a:lnTo>
                    <a:pt x="3762286" y="3762286"/>
                  </a:lnTo>
                  <a:lnTo>
                    <a:pt x="0" y="3762286"/>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anim calcmode="lin" valueType="num">
                                      <p:cBhvr>
                                        <p:cTn id="8" dur="1000" fill="hold"/>
                                        <p:tgtEl>
                                          <p:spTgt spid="110"/>
                                        </p:tgtEl>
                                        <p:attrNameLst>
                                          <p:attrName>ppt_x</p:attrName>
                                        </p:attrNameLst>
                                      </p:cBhvr>
                                      <p:tavLst>
                                        <p:tav tm="0">
                                          <p:val>
                                            <p:strVal val="#ppt_x"/>
                                          </p:val>
                                        </p:tav>
                                        <p:tav tm="100000">
                                          <p:val>
                                            <p:strVal val="#ppt_x"/>
                                          </p:val>
                                        </p:tav>
                                      </p:tavLst>
                                    </p:anim>
                                    <p:anim calcmode="lin" valueType="num">
                                      <p:cBhvr>
                                        <p:cTn id="9" dur="1000" fill="hold"/>
                                        <p:tgtEl>
                                          <p:spTgt spid="1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anim calcmode="lin" valueType="num">
                                      <p:cBhvr>
                                        <p:cTn id="13" dur="1000" fill="hold"/>
                                        <p:tgtEl>
                                          <p:spTgt spid="96"/>
                                        </p:tgtEl>
                                        <p:attrNameLst>
                                          <p:attrName>ppt_x</p:attrName>
                                        </p:attrNameLst>
                                      </p:cBhvr>
                                      <p:tavLst>
                                        <p:tav tm="0">
                                          <p:val>
                                            <p:strVal val="#ppt_x"/>
                                          </p:val>
                                        </p:tav>
                                        <p:tav tm="100000">
                                          <p:val>
                                            <p:strVal val="#ppt_x"/>
                                          </p:val>
                                        </p:tav>
                                      </p:tavLst>
                                    </p:anim>
                                    <p:anim calcmode="lin" valueType="num">
                                      <p:cBhvr>
                                        <p:cTn id="1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1000"/>
                                        <p:tgtEl>
                                          <p:spTgt spid="103"/>
                                        </p:tgtEl>
                                      </p:cBhvr>
                                    </p:animEffect>
                                    <p:anim calcmode="lin" valueType="num">
                                      <p:cBhvr>
                                        <p:cTn id="20" dur="1000" fill="hold"/>
                                        <p:tgtEl>
                                          <p:spTgt spid="103"/>
                                        </p:tgtEl>
                                        <p:attrNameLst>
                                          <p:attrName>ppt_x</p:attrName>
                                        </p:attrNameLst>
                                      </p:cBhvr>
                                      <p:tavLst>
                                        <p:tav tm="0">
                                          <p:val>
                                            <p:strVal val="#ppt_x"/>
                                          </p:val>
                                        </p:tav>
                                        <p:tav tm="100000">
                                          <p:val>
                                            <p:strVal val="#ppt_x"/>
                                          </p:val>
                                        </p:tav>
                                      </p:tavLst>
                                    </p:anim>
                                    <p:anim calcmode="lin" valueType="num">
                                      <p:cBhvr>
                                        <p:cTn id="21" dur="1000" fill="hold"/>
                                        <p:tgtEl>
                                          <p:spTgt spid="10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fade">
                                      <p:cBhvr>
                                        <p:cTn id="24" dur="1000"/>
                                        <p:tgtEl>
                                          <p:spTgt spid="121"/>
                                        </p:tgtEl>
                                      </p:cBhvr>
                                    </p:animEffect>
                                    <p:anim calcmode="lin" valueType="num">
                                      <p:cBhvr>
                                        <p:cTn id="25" dur="1000" fill="hold"/>
                                        <p:tgtEl>
                                          <p:spTgt spid="121"/>
                                        </p:tgtEl>
                                        <p:attrNameLst>
                                          <p:attrName>ppt_x</p:attrName>
                                        </p:attrNameLst>
                                      </p:cBhvr>
                                      <p:tavLst>
                                        <p:tav tm="0">
                                          <p:val>
                                            <p:strVal val="#ppt_x"/>
                                          </p:val>
                                        </p:tav>
                                        <p:tav tm="100000">
                                          <p:val>
                                            <p:strVal val="#ppt_x"/>
                                          </p:val>
                                        </p:tav>
                                      </p:tavLst>
                                    </p:anim>
                                    <p:anim calcmode="lin" valueType="num">
                                      <p:cBhvr>
                                        <p:cTn id="26"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256948" y="1331671"/>
            <a:ext cx="2186870" cy="1191585"/>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7" name="TextBox 7"/>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2618086"/>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14" name="TextBox 14"/>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390492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5190915"/>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6477329"/>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15256948" y="7763743"/>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42" name="TextBox 42"/>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45" name="TextBox 45"/>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sp>
        <p:nvSpPr>
          <p:cNvPr id="46" name="Freeform 46"/>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7" name="Group 47"/>
          <p:cNvGrpSpPr/>
          <p:nvPr/>
        </p:nvGrpSpPr>
        <p:grpSpPr>
          <a:xfrm>
            <a:off x="661541" y="1470992"/>
            <a:ext cx="1232729" cy="7134324"/>
            <a:chOff x="0" y="0"/>
            <a:chExt cx="1643639" cy="9512432"/>
          </a:xfrm>
        </p:grpSpPr>
        <p:sp>
          <p:nvSpPr>
            <p:cNvPr id="48" name="TextBox 48"/>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0" name="TextBox 50"/>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1" name="TextBox 51"/>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2" name="TextBox 52"/>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3" name="TextBox 53"/>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4" name="TextBox 54"/>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5" name="TextBox 55"/>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6" name="TextBox 56"/>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7" name="Freeform 57"/>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61" name="Group 61"/>
          <p:cNvGrpSpPr/>
          <p:nvPr/>
        </p:nvGrpSpPr>
        <p:grpSpPr>
          <a:xfrm>
            <a:off x="1337094" y="1028700"/>
            <a:ext cx="14956138" cy="82296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63" name="TextBox 63"/>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sp>
        <p:nvSpPr>
          <p:cNvPr id="91" name="Freeform 91"/>
          <p:cNvSpPr/>
          <p:nvPr/>
        </p:nvSpPr>
        <p:spPr>
          <a:xfrm>
            <a:off x="13630826" y="2200421"/>
            <a:ext cx="1111914" cy="1135417"/>
          </a:xfrm>
          <a:custGeom>
            <a:avLst/>
            <a:gdLst/>
            <a:ahLst/>
            <a:cxnLst/>
            <a:rect l="l" t="t" r="r" b="b"/>
            <a:pathLst>
              <a:path w="1111914" h="1135417">
                <a:moveTo>
                  <a:pt x="0" y="0"/>
                </a:moveTo>
                <a:lnTo>
                  <a:pt x="1111914" y="0"/>
                </a:lnTo>
                <a:lnTo>
                  <a:pt x="1111914" y="1135417"/>
                </a:lnTo>
                <a:lnTo>
                  <a:pt x="0" y="1135417"/>
                </a:lnTo>
                <a:lnTo>
                  <a:pt x="0" y="0"/>
                </a:lnTo>
                <a:close/>
              </a:path>
            </a:pathLst>
          </a:custGeom>
          <a:blipFill>
            <a:blip r:embed="rId6">
              <a:extLst>
                <a:ext uri="{96DAC541-7B7A-43D3-8B79-37D633B846F1}">
                  <asvg:svgBlip xmlns:asvg="http://schemas.microsoft.com/office/drawing/2016/SVG/main" xmlns="" r:embed="rId7"/>
                </a:ext>
              </a:extLst>
            </a:blip>
            <a:stretch>
              <a:fillRect r="-77073" b="-92675"/>
            </a:stretch>
          </a:blipFill>
        </p:spPr>
      </p:sp>
      <p:sp>
        <p:nvSpPr>
          <p:cNvPr id="92" name="Freeform 92"/>
          <p:cNvSpPr/>
          <p:nvPr/>
        </p:nvSpPr>
        <p:spPr>
          <a:xfrm>
            <a:off x="2900234" y="2687947"/>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8">
              <a:extLst>
                <a:ext uri="{96DAC541-7B7A-43D3-8B79-37D633B846F1}">
                  <asvg:svgBlip xmlns:asvg="http://schemas.microsoft.com/office/drawing/2016/SVG/main" xmlns="" r:embed="rId9"/>
                </a:ext>
              </a:extLst>
            </a:blip>
            <a:stretch>
              <a:fillRect t="-112263"/>
            </a:stretch>
          </a:blipFill>
        </p:spPr>
      </p:sp>
      <p:sp>
        <p:nvSpPr>
          <p:cNvPr id="93" name="Freeform 93"/>
          <p:cNvSpPr/>
          <p:nvPr/>
        </p:nvSpPr>
        <p:spPr>
          <a:xfrm>
            <a:off x="13790137" y="7073122"/>
            <a:ext cx="1466811" cy="320388"/>
          </a:xfrm>
          <a:custGeom>
            <a:avLst/>
            <a:gdLst/>
            <a:ahLst/>
            <a:cxnLst/>
            <a:rect l="l" t="t" r="r" b="b"/>
            <a:pathLst>
              <a:path w="1466811" h="320388">
                <a:moveTo>
                  <a:pt x="0" y="0"/>
                </a:moveTo>
                <a:lnTo>
                  <a:pt x="1466811" y="0"/>
                </a:lnTo>
                <a:lnTo>
                  <a:pt x="1466811" y="320387"/>
                </a:lnTo>
                <a:lnTo>
                  <a:pt x="0" y="320387"/>
                </a:lnTo>
                <a:lnTo>
                  <a:pt x="0" y="0"/>
                </a:lnTo>
                <a:close/>
              </a:path>
            </a:pathLst>
          </a:custGeom>
          <a:blipFill>
            <a:blip r:embed="rId8">
              <a:extLst>
                <a:ext uri="{96DAC541-7B7A-43D3-8B79-37D633B846F1}">
                  <asvg:svgBlip xmlns:asvg="http://schemas.microsoft.com/office/drawing/2016/SVG/main" xmlns="" r:embed="rId9"/>
                </a:ext>
              </a:extLst>
            </a:blip>
            <a:stretch>
              <a:fillRect t="-112263"/>
            </a:stretch>
          </a:blipFill>
        </p:spPr>
      </p:sp>
      <p:grpSp>
        <p:nvGrpSpPr>
          <p:cNvPr id="94" name="Group 94"/>
          <p:cNvGrpSpPr/>
          <p:nvPr/>
        </p:nvGrpSpPr>
        <p:grpSpPr>
          <a:xfrm>
            <a:off x="594866" y="1690137"/>
            <a:ext cx="1232729" cy="7134324"/>
            <a:chOff x="0" y="0"/>
            <a:chExt cx="1643639" cy="9512432"/>
          </a:xfrm>
        </p:grpSpPr>
        <p:sp>
          <p:nvSpPr>
            <p:cNvPr id="95" name="TextBox 95"/>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6" name="TextBox 96"/>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7" name="TextBox 97"/>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8" name="TextBox 98"/>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9" name="TextBox 99"/>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04" name="Group 104"/>
          <p:cNvGrpSpPr/>
          <p:nvPr/>
        </p:nvGrpSpPr>
        <p:grpSpPr>
          <a:xfrm>
            <a:off x="3336258" y="3438413"/>
            <a:ext cx="11339457" cy="1980631"/>
            <a:chOff x="0" y="0"/>
            <a:chExt cx="15119276" cy="2640842"/>
          </a:xfrm>
        </p:grpSpPr>
        <p:sp>
          <p:nvSpPr>
            <p:cNvPr id="105" name="TextBox 105"/>
            <p:cNvSpPr txBox="1"/>
            <p:nvPr/>
          </p:nvSpPr>
          <p:spPr>
            <a:xfrm>
              <a:off x="0" y="0"/>
              <a:ext cx="15119276" cy="2621826"/>
            </a:xfrm>
            <a:prstGeom prst="rect">
              <a:avLst/>
            </a:prstGeom>
          </p:spPr>
          <p:txBody>
            <a:bodyPr lIns="0" tIns="0" rIns="0" bIns="0" rtlCol="0" anchor="t">
              <a:spAutoFit/>
            </a:bodyPr>
            <a:lstStyle/>
            <a:p>
              <a:pPr marL="0" lvl="0" indent="0" algn="ctr">
                <a:lnSpc>
                  <a:spcPts val="15483"/>
                </a:lnSpc>
                <a:spcBef>
                  <a:spcPct val="0"/>
                </a:spcBef>
              </a:pPr>
              <a:r>
                <a:rPr lang="en-US" sz="12902">
                  <a:solidFill>
                    <a:srgbClr val="402E27"/>
                  </a:solidFill>
                  <a:latin typeface="Anton"/>
                </a:rPr>
                <a:t>TEŞEKKÜR EDERİM.</a:t>
              </a:r>
            </a:p>
          </p:txBody>
        </p:sp>
        <p:sp>
          <p:nvSpPr>
            <p:cNvPr id="106" name="TextBox 106"/>
            <p:cNvSpPr txBox="1"/>
            <p:nvPr/>
          </p:nvSpPr>
          <p:spPr>
            <a:xfrm>
              <a:off x="0" y="19016"/>
              <a:ext cx="15089970" cy="2621826"/>
            </a:xfrm>
            <a:prstGeom prst="rect">
              <a:avLst/>
            </a:prstGeom>
          </p:spPr>
          <p:txBody>
            <a:bodyPr lIns="0" tIns="0" rIns="0" bIns="0" rtlCol="0" anchor="t">
              <a:spAutoFit/>
            </a:bodyPr>
            <a:lstStyle/>
            <a:p>
              <a:pPr marL="0" lvl="0" indent="0" algn="ctr">
                <a:lnSpc>
                  <a:spcPts val="15483"/>
                </a:lnSpc>
                <a:spcBef>
                  <a:spcPct val="0"/>
                </a:spcBef>
              </a:pPr>
              <a:r>
                <a:rPr lang="en-US" sz="12902" dirty="0">
                  <a:solidFill>
                    <a:srgbClr val="AD813E"/>
                  </a:solidFill>
                  <a:latin typeface="Anton"/>
                </a:rPr>
                <a:t>TEŞEKKÜR EDERİM.</a:t>
              </a:r>
            </a:p>
          </p:txBody>
        </p:sp>
      </p:grpSp>
      <p:sp>
        <p:nvSpPr>
          <p:cNvPr id="107" name="Freeform 107"/>
          <p:cNvSpPr/>
          <p:nvPr/>
        </p:nvSpPr>
        <p:spPr>
          <a:xfrm>
            <a:off x="9673683" y="2149984"/>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8">
              <a:extLst>
                <a:ext uri="{96DAC541-7B7A-43D3-8B79-37D633B846F1}">
                  <asvg:svgBlip xmlns:asvg="http://schemas.microsoft.com/office/drawing/2016/SVG/main" xmlns="" r:embed="rId9"/>
                </a:ext>
              </a:extLst>
            </a:blip>
            <a:stretch>
              <a:fillRect t="-112263"/>
            </a:stretch>
          </a:blipFill>
        </p:spPr>
      </p:sp>
      <p:sp>
        <p:nvSpPr>
          <p:cNvPr id="108" name="Freeform 108"/>
          <p:cNvSpPr/>
          <p:nvPr/>
        </p:nvSpPr>
        <p:spPr>
          <a:xfrm>
            <a:off x="6042537" y="8083331"/>
            <a:ext cx="1466811" cy="320388"/>
          </a:xfrm>
          <a:custGeom>
            <a:avLst/>
            <a:gdLst/>
            <a:ahLst/>
            <a:cxnLst/>
            <a:rect l="l" t="t" r="r" b="b"/>
            <a:pathLst>
              <a:path w="1466811" h="320388">
                <a:moveTo>
                  <a:pt x="0" y="0"/>
                </a:moveTo>
                <a:lnTo>
                  <a:pt x="1466811" y="0"/>
                </a:lnTo>
                <a:lnTo>
                  <a:pt x="1466811" y="320387"/>
                </a:lnTo>
                <a:lnTo>
                  <a:pt x="0" y="320387"/>
                </a:lnTo>
                <a:lnTo>
                  <a:pt x="0" y="0"/>
                </a:lnTo>
                <a:close/>
              </a:path>
            </a:pathLst>
          </a:custGeom>
          <a:blipFill>
            <a:blip r:embed="rId8">
              <a:extLst>
                <a:ext uri="{96DAC541-7B7A-43D3-8B79-37D633B846F1}">
                  <asvg:svgBlip xmlns:asvg="http://schemas.microsoft.com/office/drawing/2016/SVG/main" xmlns="" r:embed="rId9"/>
                </a:ext>
              </a:extLst>
            </a:blip>
            <a:stretch>
              <a:fillRect t="-112263"/>
            </a:stretch>
          </a:blipFill>
        </p:spPr>
      </p:sp>
      <p:grpSp>
        <p:nvGrpSpPr>
          <p:cNvPr id="109" name="Group 109"/>
          <p:cNvGrpSpPr/>
          <p:nvPr/>
        </p:nvGrpSpPr>
        <p:grpSpPr>
          <a:xfrm>
            <a:off x="6042537" y="6057666"/>
            <a:ext cx="5971862" cy="889089"/>
            <a:chOff x="0" y="0"/>
            <a:chExt cx="1572836" cy="234163"/>
          </a:xfrm>
        </p:grpSpPr>
        <p:sp>
          <p:nvSpPr>
            <p:cNvPr id="110" name="Freeform 110"/>
            <p:cNvSpPr/>
            <p:nvPr/>
          </p:nvSpPr>
          <p:spPr>
            <a:xfrm>
              <a:off x="0" y="0"/>
              <a:ext cx="1572836" cy="234163"/>
            </a:xfrm>
            <a:custGeom>
              <a:avLst/>
              <a:gdLst/>
              <a:ahLst/>
              <a:cxnLst/>
              <a:rect l="l" t="t" r="r" b="b"/>
              <a:pathLst>
                <a:path w="1572836" h="234163">
                  <a:moveTo>
                    <a:pt x="117082" y="0"/>
                  </a:moveTo>
                  <a:lnTo>
                    <a:pt x="1455754" y="0"/>
                  </a:lnTo>
                  <a:cubicBezTo>
                    <a:pt x="1520417" y="0"/>
                    <a:pt x="1572836" y="52419"/>
                    <a:pt x="1572836" y="117082"/>
                  </a:cubicBezTo>
                  <a:lnTo>
                    <a:pt x="1572836" y="117082"/>
                  </a:lnTo>
                  <a:cubicBezTo>
                    <a:pt x="1572836" y="148134"/>
                    <a:pt x="1560501" y="177914"/>
                    <a:pt x="1538544" y="199871"/>
                  </a:cubicBezTo>
                  <a:cubicBezTo>
                    <a:pt x="1516587" y="221828"/>
                    <a:pt x="1486806" y="234163"/>
                    <a:pt x="1455754" y="234163"/>
                  </a:cubicBezTo>
                  <a:lnTo>
                    <a:pt x="117082" y="234163"/>
                  </a:lnTo>
                  <a:cubicBezTo>
                    <a:pt x="86030" y="234163"/>
                    <a:pt x="56250" y="221828"/>
                    <a:pt x="34292" y="199871"/>
                  </a:cubicBezTo>
                  <a:cubicBezTo>
                    <a:pt x="12335" y="177914"/>
                    <a:pt x="0" y="148134"/>
                    <a:pt x="0" y="117082"/>
                  </a:cubicBezTo>
                  <a:lnTo>
                    <a:pt x="0" y="117082"/>
                  </a:lnTo>
                  <a:cubicBezTo>
                    <a:pt x="0" y="86030"/>
                    <a:pt x="12335" y="56250"/>
                    <a:pt x="34292" y="34292"/>
                  </a:cubicBezTo>
                  <a:cubicBezTo>
                    <a:pt x="56250" y="12335"/>
                    <a:pt x="86030" y="0"/>
                    <a:pt x="117082" y="0"/>
                  </a:cubicBezTo>
                  <a:close/>
                </a:path>
              </a:pathLst>
            </a:custGeom>
            <a:solidFill>
              <a:srgbClr val="000000">
                <a:alpha val="0"/>
              </a:srgbClr>
            </a:solidFill>
            <a:ln w="47625" cap="rnd">
              <a:solidFill>
                <a:srgbClr val="E76262"/>
              </a:solidFill>
              <a:prstDash val="lgDash"/>
              <a:round/>
            </a:ln>
          </p:spPr>
        </p:sp>
        <p:sp>
          <p:nvSpPr>
            <p:cNvPr id="111" name="TextBox 111"/>
            <p:cNvSpPr txBox="1"/>
            <p:nvPr/>
          </p:nvSpPr>
          <p:spPr>
            <a:xfrm>
              <a:off x="0" y="-28575"/>
              <a:ext cx="1572836" cy="262738"/>
            </a:xfrm>
            <a:prstGeom prst="rect">
              <a:avLst/>
            </a:prstGeom>
          </p:spPr>
          <p:txBody>
            <a:bodyPr lIns="50800" tIns="50800" rIns="50800" bIns="50800" rtlCol="0" anchor="ctr"/>
            <a:lstStyle/>
            <a:p>
              <a:pPr algn="ctr">
                <a:lnSpc>
                  <a:spcPts val="2659"/>
                </a:lnSpc>
              </a:pPr>
              <a:endParaRPr/>
            </a:p>
          </p:txBody>
        </p:sp>
      </p:grpSp>
      <p:sp>
        <p:nvSpPr>
          <p:cNvPr id="112" name="TextBox 112"/>
          <p:cNvSpPr txBox="1"/>
          <p:nvPr/>
        </p:nvSpPr>
        <p:spPr>
          <a:xfrm>
            <a:off x="6287665" y="6192651"/>
            <a:ext cx="5436645" cy="489584"/>
          </a:xfrm>
          <a:prstGeom prst="rect">
            <a:avLst/>
          </a:prstGeom>
        </p:spPr>
        <p:txBody>
          <a:bodyPr lIns="0" tIns="0" rIns="0" bIns="0" rtlCol="0" anchor="t">
            <a:spAutoFit/>
          </a:bodyPr>
          <a:lstStyle/>
          <a:p>
            <a:pPr marL="0" lvl="0" indent="0" algn="ctr">
              <a:lnSpc>
                <a:spcPts val="3600"/>
              </a:lnSpc>
              <a:spcBef>
                <a:spcPct val="0"/>
              </a:spcBef>
            </a:pPr>
            <a:r>
              <a:rPr lang="en-US" sz="2400">
                <a:solidFill>
                  <a:srgbClr val="503D36"/>
                </a:solidFill>
                <a:latin typeface="Ambitions"/>
              </a:rPr>
              <a:t>MMİ SBL REHBERLİK SERVİSİ</a:t>
            </a:r>
          </a:p>
        </p:txBody>
      </p:sp>
      <p:sp>
        <p:nvSpPr>
          <p:cNvPr id="113" name="Freeform 113"/>
          <p:cNvSpPr/>
          <p:nvPr/>
        </p:nvSpPr>
        <p:spPr>
          <a:xfrm rot="813216">
            <a:off x="14186783" y="2566351"/>
            <a:ext cx="1111914" cy="1135417"/>
          </a:xfrm>
          <a:custGeom>
            <a:avLst/>
            <a:gdLst/>
            <a:ahLst/>
            <a:cxnLst/>
            <a:rect l="l" t="t" r="r" b="b"/>
            <a:pathLst>
              <a:path w="1111914" h="1135417">
                <a:moveTo>
                  <a:pt x="0" y="0"/>
                </a:moveTo>
                <a:lnTo>
                  <a:pt x="1111913" y="0"/>
                </a:lnTo>
                <a:lnTo>
                  <a:pt x="1111913" y="1135417"/>
                </a:lnTo>
                <a:lnTo>
                  <a:pt x="0" y="1135417"/>
                </a:lnTo>
                <a:lnTo>
                  <a:pt x="0" y="0"/>
                </a:lnTo>
                <a:close/>
              </a:path>
            </a:pathLst>
          </a:custGeom>
          <a:blipFill>
            <a:blip r:embed="rId6">
              <a:extLst>
                <a:ext uri="{96DAC541-7B7A-43D3-8B79-37D633B846F1}">
                  <asvg:svgBlip xmlns:asvg="http://schemas.microsoft.com/office/drawing/2016/SVG/main" xmlns="" r:embed="rId7"/>
                </a:ext>
              </a:extLst>
            </a:blip>
            <a:stretch>
              <a:fillRect l="-81621" t="-33490" b="-64134"/>
            </a:stretch>
          </a:blipFill>
        </p:spPr>
      </p:sp>
      <p:sp>
        <p:nvSpPr>
          <p:cNvPr id="114" name="Freeform 114"/>
          <p:cNvSpPr/>
          <p:nvPr/>
        </p:nvSpPr>
        <p:spPr>
          <a:xfrm rot="-1135901">
            <a:off x="2951332" y="6255516"/>
            <a:ext cx="1236269" cy="1262401"/>
          </a:xfrm>
          <a:custGeom>
            <a:avLst/>
            <a:gdLst/>
            <a:ahLst/>
            <a:cxnLst/>
            <a:rect l="l" t="t" r="r" b="b"/>
            <a:pathLst>
              <a:path w="1236269" h="1262401">
                <a:moveTo>
                  <a:pt x="0" y="0"/>
                </a:moveTo>
                <a:lnTo>
                  <a:pt x="1236269" y="0"/>
                </a:lnTo>
                <a:lnTo>
                  <a:pt x="1236269" y="1262401"/>
                </a:lnTo>
                <a:lnTo>
                  <a:pt x="0" y="1262401"/>
                </a:lnTo>
                <a:lnTo>
                  <a:pt x="0" y="0"/>
                </a:lnTo>
                <a:close/>
              </a:path>
            </a:pathLst>
          </a:custGeom>
          <a:blipFill>
            <a:blip r:embed="rId6">
              <a:extLst>
                <a:ext uri="{96DAC541-7B7A-43D3-8B79-37D633B846F1}">
                  <asvg:svgBlip xmlns:asvg="http://schemas.microsoft.com/office/drawing/2016/SVG/main" xmlns="" r:embed="rId7"/>
                </a:ext>
              </a:extLst>
            </a:blip>
            <a:stretch>
              <a:fillRect r="-77073" b="-92675"/>
            </a:stretch>
          </a:blipFill>
        </p:spPr>
      </p:sp>
      <p:sp>
        <p:nvSpPr>
          <p:cNvPr id="115" name="Freeform 115"/>
          <p:cNvSpPr/>
          <p:nvPr/>
        </p:nvSpPr>
        <p:spPr>
          <a:xfrm rot="813216">
            <a:off x="3671595" y="6571533"/>
            <a:ext cx="965941" cy="986359"/>
          </a:xfrm>
          <a:custGeom>
            <a:avLst/>
            <a:gdLst/>
            <a:ahLst/>
            <a:cxnLst/>
            <a:rect l="l" t="t" r="r" b="b"/>
            <a:pathLst>
              <a:path w="965941" h="986359">
                <a:moveTo>
                  <a:pt x="0" y="0"/>
                </a:moveTo>
                <a:lnTo>
                  <a:pt x="965941" y="0"/>
                </a:lnTo>
                <a:lnTo>
                  <a:pt x="965941" y="986359"/>
                </a:lnTo>
                <a:lnTo>
                  <a:pt x="0" y="986359"/>
                </a:lnTo>
                <a:lnTo>
                  <a:pt x="0" y="0"/>
                </a:lnTo>
                <a:close/>
              </a:path>
            </a:pathLst>
          </a:custGeom>
          <a:blipFill>
            <a:blip r:embed="rId6">
              <a:extLst>
                <a:ext uri="{96DAC541-7B7A-43D3-8B79-37D633B846F1}">
                  <asvg:svgBlip xmlns:asvg="http://schemas.microsoft.com/office/drawing/2016/SVG/main" xmlns="" r:embed="rId7"/>
                </a:ext>
              </a:extLst>
            </a:blip>
            <a:stretch>
              <a:fillRect l="-81621" t="-33490" b="-64134"/>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1000" fill="hold"/>
                                        <p:tgtEl>
                                          <p:spTgt spid="104"/>
                                        </p:tgtEl>
                                        <p:attrNameLst>
                                          <p:attrName>ppt_w</p:attrName>
                                        </p:attrNameLst>
                                      </p:cBhvr>
                                      <p:tavLst>
                                        <p:tav tm="0">
                                          <p:val>
                                            <p:fltVal val="0"/>
                                          </p:val>
                                        </p:tav>
                                        <p:tav tm="100000">
                                          <p:val>
                                            <p:strVal val="#ppt_w"/>
                                          </p:val>
                                        </p:tav>
                                      </p:tavLst>
                                    </p:anim>
                                    <p:anim calcmode="lin" valueType="num">
                                      <p:cBhvr>
                                        <p:cTn id="8" dur="1000" fill="hold"/>
                                        <p:tgtEl>
                                          <p:spTgt spid="104"/>
                                        </p:tgtEl>
                                        <p:attrNameLst>
                                          <p:attrName>ppt_h</p:attrName>
                                        </p:attrNameLst>
                                      </p:cBhvr>
                                      <p:tavLst>
                                        <p:tav tm="0">
                                          <p:val>
                                            <p:fltVal val="0"/>
                                          </p:val>
                                        </p:tav>
                                        <p:tav tm="100000">
                                          <p:val>
                                            <p:strVal val="#ppt_h"/>
                                          </p:val>
                                        </p:tav>
                                      </p:tavLst>
                                    </p:anim>
                                    <p:anim calcmode="lin" valueType="num">
                                      <p:cBhvr>
                                        <p:cTn id="9" dur="1000" fill="hold"/>
                                        <p:tgtEl>
                                          <p:spTgt spid="104"/>
                                        </p:tgtEl>
                                        <p:attrNameLst>
                                          <p:attrName>style.rotation</p:attrName>
                                        </p:attrNameLst>
                                      </p:cBhvr>
                                      <p:tavLst>
                                        <p:tav tm="0">
                                          <p:val>
                                            <p:fltVal val="90"/>
                                          </p:val>
                                        </p:tav>
                                        <p:tav tm="100000">
                                          <p:val>
                                            <p:fltVal val="0"/>
                                          </p:val>
                                        </p:tav>
                                      </p:tavLst>
                                    </p:anim>
                                    <p:animEffect transition="in" filter="fade">
                                      <p:cBhvr>
                                        <p:cTn id="10"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5"/>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8" name="TextBox 2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31" name="TextBox 31"/>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35" name="TextBox 35"/>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38" name="TextBox 38"/>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40290" y="1622751"/>
            <a:ext cx="263115" cy="263115"/>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58" name="TextBox 5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59" name="Group 59"/>
          <p:cNvGrpSpPr/>
          <p:nvPr/>
        </p:nvGrpSpPr>
        <p:grpSpPr>
          <a:xfrm>
            <a:off x="1540290" y="2470372"/>
            <a:ext cx="263115" cy="263115"/>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1" name="TextBox 6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2" name="Group 62"/>
          <p:cNvGrpSpPr/>
          <p:nvPr/>
        </p:nvGrpSpPr>
        <p:grpSpPr>
          <a:xfrm>
            <a:off x="1540290" y="3317993"/>
            <a:ext cx="263115" cy="263115"/>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4" name="TextBox 6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5" name="Group 65"/>
          <p:cNvGrpSpPr/>
          <p:nvPr/>
        </p:nvGrpSpPr>
        <p:grpSpPr>
          <a:xfrm>
            <a:off x="1540290" y="4165614"/>
            <a:ext cx="263115" cy="263115"/>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7" name="TextBox 6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8" name="Group 68"/>
          <p:cNvGrpSpPr/>
          <p:nvPr/>
        </p:nvGrpSpPr>
        <p:grpSpPr>
          <a:xfrm>
            <a:off x="1540290" y="5013235"/>
            <a:ext cx="263115" cy="263115"/>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0" name="TextBox 7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1" name="Group 71"/>
          <p:cNvGrpSpPr/>
          <p:nvPr/>
        </p:nvGrpSpPr>
        <p:grpSpPr>
          <a:xfrm>
            <a:off x="1540290" y="5860856"/>
            <a:ext cx="263115" cy="263115"/>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4" name="Group 74"/>
          <p:cNvGrpSpPr/>
          <p:nvPr/>
        </p:nvGrpSpPr>
        <p:grpSpPr>
          <a:xfrm>
            <a:off x="1540290" y="6708477"/>
            <a:ext cx="263115" cy="263115"/>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7" name="Group 77"/>
          <p:cNvGrpSpPr/>
          <p:nvPr/>
        </p:nvGrpSpPr>
        <p:grpSpPr>
          <a:xfrm>
            <a:off x="1540290" y="7556097"/>
            <a:ext cx="263115" cy="263115"/>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0" name="Group 80"/>
          <p:cNvGrpSpPr/>
          <p:nvPr/>
        </p:nvGrpSpPr>
        <p:grpSpPr>
          <a:xfrm>
            <a:off x="1540290" y="8403718"/>
            <a:ext cx="263115" cy="263115"/>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3" name="Group 83"/>
          <p:cNvGrpSpPr/>
          <p:nvPr/>
        </p:nvGrpSpPr>
        <p:grpSpPr>
          <a:xfrm>
            <a:off x="15564542" y="1331671"/>
            <a:ext cx="2186870" cy="1191585"/>
            <a:chOff x="0" y="0"/>
            <a:chExt cx="595553" cy="324506"/>
          </a:xfrm>
        </p:grpSpPr>
        <p:sp>
          <p:nvSpPr>
            <p:cNvPr id="84" name="Freeform 8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85" name="TextBox 85"/>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86" name="Group 86"/>
          <p:cNvGrpSpPr/>
          <p:nvPr/>
        </p:nvGrpSpPr>
        <p:grpSpPr>
          <a:xfrm>
            <a:off x="15666322" y="1419581"/>
            <a:ext cx="1998307" cy="1015766"/>
            <a:chOff x="0" y="0"/>
            <a:chExt cx="544201" cy="276625"/>
          </a:xfrm>
        </p:grpSpPr>
        <p:sp>
          <p:nvSpPr>
            <p:cNvPr id="87" name="Freeform 8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88" name="TextBox 88"/>
            <p:cNvSpPr txBox="1"/>
            <p:nvPr/>
          </p:nvSpPr>
          <p:spPr>
            <a:xfrm>
              <a:off x="0" y="-47625"/>
              <a:ext cx="544201" cy="324250"/>
            </a:xfrm>
            <a:prstGeom prst="rect">
              <a:avLst/>
            </a:prstGeom>
          </p:spPr>
          <p:txBody>
            <a:bodyPr lIns="51986" tIns="51986" rIns="51986" bIns="51986" rtlCol="0" anchor="ctr"/>
            <a:lstStyle/>
            <a:p>
              <a:pPr algn="ctr">
                <a:lnSpc>
                  <a:spcPts val="3219"/>
                </a:lnSpc>
              </a:pPr>
              <a:r>
                <a:rPr lang="en-US" sz="2299">
                  <a:solidFill>
                    <a:srgbClr val="FFFFFF"/>
                  </a:solidFill>
                  <a:latin typeface="Anton"/>
                </a:rPr>
                <a:t>SINAV BİLGİSİ</a:t>
              </a:r>
            </a:p>
          </p:txBody>
        </p:sp>
      </p:grpSp>
      <p:grpSp>
        <p:nvGrpSpPr>
          <p:cNvPr id="89" name="Group 89"/>
          <p:cNvGrpSpPr/>
          <p:nvPr/>
        </p:nvGrpSpPr>
        <p:grpSpPr>
          <a:xfrm>
            <a:off x="2493695" y="3809671"/>
            <a:ext cx="6795871" cy="4630776"/>
            <a:chOff x="0" y="0"/>
            <a:chExt cx="1789859" cy="1219628"/>
          </a:xfrm>
        </p:grpSpPr>
        <p:sp>
          <p:nvSpPr>
            <p:cNvPr id="90" name="Freeform 90"/>
            <p:cNvSpPr/>
            <p:nvPr/>
          </p:nvSpPr>
          <p:spPr>
            <a:xfrm>
              <a:off x="0" y="0"/>
              <a:ext cx="1789859" cy="1219628"/>
            </a:xfrm>
            <a:custGeom>
              <a:avLst/>
              <a:gdLst/>
              <a:ahLst/>
              <a:cxnLst/>
              <a:rect l="l" t="t" r="r" b="b"/>
              <a:pathLst>
                <a:path w="1789859" h="1219628">
                  <a:moveTo>
                    <a:pt x="68353" y="0"/>
                  </a:moveTo>
                  <a:lnTo>
                    <a:pt x="1721506" y="0"/>
                  </a:lnTo>
                  <a:cubicBezTo>
                    <a:pt x="1739635" y="0"/>
                    <a:pt x="1757020" y="7201"/>
                    <a:pt x="1769839" y="20020"/>
                  </a:cubicBezTo>
                  <a:cubicBezTo>
                    <a:pt x="1782657" y="32839"/>
                    <a:pt x="1789859" y="50224"/>
                    <a:pt x="1789859" y="68353"/>
                  </a:cubicBezTo>
                  <a:lnTo>
                    <a:pt x="1789859" y="1151275"/>
                  </a:lnTo>
                  <a:cubicBezTo>
                    <a:pt x="1789859" y="1189026"/>
                    <a:pt x="1759257" y="1219628"/>
                    <a:pt x="1721506" y="1219628"/>
                  </a:cubicBezTo>
                  <a:lnTo>
                    <a:pt x="68353" y="1219628"/>
                  </a:lnTo>
                  <a:cubicBezTo>
                    <a:pt x="30602" y="1219628"/>
                    <a:pt x="0" y="1189026"/>
                    <a:pt x="0" y="1151275"/>
                  </a:cubicBezTo>
                  <a:lnTo>
                    <a:pt x="0" y="68353"/>
                  </a:lnTo>
                  <a:cubicBezTo>
                    <a:pt x="0" y="30602"/>
                    <a:pt x="30602" y="0"/>
                    <a:pt x="68353" y="0"/>
                  </a:cubicBezTo>
                  <a:close/>
                </a:path>
              </a:pathLst>
            </a:custGeom>
            <a:solidFill>
              <a:srgbClr val="000000">
                <a:alpha val="0"/>
              </a:srgbClr>
            </a:solidFill>
            <a:ln w="28575" cap="rnd">
              <a:solidFill>
                <a:srgbClr val="E76262"/>
              </a:solidFill>
              <a:prstDash val="lgDash"/>
              <a:round/>
            </a:ln>
          </p:spPr>
        </p:sp>
        <p:sp>
          <p:nvSpPr>
            <p:cNvPr id="91" name="TextBox 91"/>
            <p:cNvSpPr txBox="1"/>
            <p:nvPr/>
          </p:nvSpPr>
          <p:spPr>
            <a:xfrm>
              <a:off x="0" y="-28575"/>
              <a:ext cx="1789859" cy="1248203"/>
            </a:xfrm>
            <a:prstGeom prst="rect">
              <a:avLst/>
            </a:prstGeom>
          </p:spPr>
          <p:txBody>
            <a:bodyPr lIns="50800" tIns="50800" rIns="50800" bIns="50800" rtlCol="0" anchor="ctr"/>
            <a:lstStyle/>
            <a:p>
              <a:pPr algn="ctr">
                <a:lnSpc>
                  <a:spcPts val="2659"/>
                </a:lnSpc>
              </a:pPr>
              <a:endParaRPr/>
            </a:p>
          </p:txBody>
        </p:sp>
      </p:grpSp>
      <p:sp>
        <p:nvSpPr>
          <p:cNvPr id="92" name="Freeform 92"/>
          <p:cNvSpPr/>
          <p:nvPr/>
        </p:nvSpPr>
        <p:spPr>
          <a:xfrm>
            <a:off x="13915304" y="3449550"/>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93" name="Freeform 93"/>
          <p:cNvSpPr/>
          <p:nvPr/>
        </p:nvSpPr>
        <p:spPr>
          <a:xfrm rot="1255237">
            <a:off x="1909587" y="7753162"/>
            <a:ext cx="1180043" cy="812600"/>
          </a:xfrm>
          <a:custGeom>
            <a:avLst/>
            <a:gdLst/>
            <a:ahLst/>
            <a:cxnLst/>
            <a:rect l="l" t="t" r="r" b="b"/>
            <a:pathLst>
              <a:path w="1180043" h="812600">
                <a:moveTo>
                  <a:pt x="0" y="0"/>
                </a:moveTo>
                <a:lnTo>
                  <a:pt x="1180043" y="0"/>
                </a:lnTo>
                <a:lnTo>
                  <a:pt x="1180043" y="812600"/>
                </a:lnTo>
                <a:lnTo>
                  <a:pt x="0" y="812600"/>
                </a:lnTo>
                <a:lnTo>
                  <a:pt x="0" y="0"/>
                </a:lnTo>
                <a:close/>
              </a:path>
            </a:pathLst>
          </a:custGeom>
          <a:blipFill>
            <a:blip r:embed="rId7"/>
            <a:stretch>
              <a:fillRect t="-62571" r="-193516" b="-197067"/>
            </a:stretch>
          </a:blipFill>
        </p:spPr>
      </p:sp>
      <p:sp>
        <p:nvSpPr>
          <p:cNvPr id="94" name="Freeform 94"/>
          <p:cNvSpPr/>
          <p:nvPr/>
        </p:nvSpPr>
        <p:spPr>
          <a:xfrm rot="-298565" flipH="1">
            <a:off x="2831416" y="8284345"/>
            <a:ext cx="728793" cy="501861"/>
          </a:xfrm>
          <a:custGeom>
            <a:avLst/>
            <a:gdLst/>
            <a:ahLst/>
            <a:cxnLst/>
            <a:rect l="l" t="t" r="r" b="b"/>
            <a:pathLst>
              <a:path w="728793" h="501861">
                <a:moveTo>
                  <a:pt x="728794" y="0"/>
                </a:moveTo>
                <a:lnTo>
                  <a:pt x="0" y="0"/>
                </a:lnTo>
                <a:lnTo>
                  <a:pt x="0" y="501861"/>
                </a:lnTo>
                <a:lnTo>
                  <a:pt x="728794" y="501861"/>
                </a:lnTo>
                <a:lnTo>
                  <a:pt x="728794" y="0"/>
                </a:lnTo>
                <a:close/>
              </a:path>
            </a:pathLst>
          </a:custGeom>
          <a:blipFill>
            <a:blip r:embed="rId7"/>
            <a:stretch>
              <a:fillRect t="-62571" r="-193516" b="-197067"/>
            </a:stretch>
          </a:blipFill>
        </p:spPr>
      </p:sp>
      <p:sp>
        <p:nvSpPr>
          <p:cNvPr id="95" name="Freeform 95"/>
          <p:cNvSpPr/>
          <p:nvPr/>
        </p:nvSpPr>
        <p:spPr>
          <a:xfrm>
            <a:off x="7232152" y="8117681"/>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grpSp>
        <p:nvGrpSpPr>
          <p:cNvPr id="96" name="Group 96"/>
          <p:cNvGrpSpPr/>
          <p:nvPr/>
        </p:nvGrpSpPr>
        <p:grpSpPr>
          <a:xfrm>
            <a:off x="3715023" y="1698847"/>
            <a:ext cx="10200281" cy="1543050"/>
            <a:chOff x="0" y="0"/>
            <a:chExt cx="2686494" cy="406400"/>
          </a:xfrm>
        </p:grpSpPr>
        <p:sp>
          <p:nvSpPr>
            <p:cNvPr id="97" name="Freeform 97"/>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sp>
        <p:sp>
          <p:nvSpPr>
            <p:cNvPr id="98" name="TextBox 98"/>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99" name="Freeform 99"/>
          <p:cNvSpPr/>
          <p:nvPr/>
        </p:nvSpPr>
        <p:spPr>
          <a:xfrm>
            <a:off x="10031659" y="4002881"/>
            <a:ext cx="5795493" cy="4114800"/>
          </a:xfrm>
          <a:custGeom>
            <a:avLst/>
            <a:gdLst/>
            <a:ahLst/>
            <a:cxnLst/>
            <a:rect l="l" t="t" r="r" b="b"/>
            <a:pathLst>
              <a:path w="5795493" h="4114800">
                <a:moveTo>
                  <a:pt x="0" y="0"/>
                </a:moveTo>
                <a:lnTo>
                  <a:pt x="5795493" y="0"/>
                </a:lnTo>
                <a:lnTo>
                  <a:pt x="5795493"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0" name="TextBox 100"/>
          <p:cNvSpPr txBox="1"/>
          <p:nvPr/>
        </p:nvSpPr>
        <p:spPr>
          <a:xfrm>
            <a:off x="3195813" y="3780675"/>
            <a:ext cx="6033516" cy="510540"/>
          </a:xfrm>
          <a:prstGeom prst="rect">
            <a:avLst/>
          </a:prstGeom>
        </p:spPr>
        <p:txBody>
          <a:bodyPr lIns="0" tIns="0" rIns="0" bIns="0" rtlCol="0" anchor="t">
            <a:spAutoFit/>
          </a:bodyPr>
          <a:lstStyle/>
          <a:p>
            <a:pPr marL="0" lvl="0" indent="0">
              <a:lnSpc>
                <a:spcPts val="3899"/>
              </a:lnSpc>
              <a:spcBef>
                <a:spcPct val="0"/>
              </a:spcBef>
            </a:pPr>
            <a:r>
              <a:rPr lang="en-US" sz="2599" dirty="0">
                <a:solidFill>
                  <a:srgbClr val="503D36"/>
                </a:solidFill>
                <a:latin typeface="Ambitions"/>
              </a:rPr>
              <a:t>MSÜ </a:t>
            </a:r>
            <a:r>
              <a:rPr lang="en-US" sz="2599" dirty="0" err="1">
                <a:solidFill>
                  <a:srgbClr val="503D36"/>
                </a:solidFill>
                <a:latin typeface="Ambitions"/>
              </a:rPr>
              <a:t>Sınav</a:t>
            </a:r>
            <a:r>
              <a:rPr lang="en-US" sz="2599" dirty="0">
                <a:solidFill>
                  <a:srgbClr val="503D36"/>
                </a:solidFill>
                <a:latin typeface="Ambitions"/>
              </a:rPr>
              <a:t> </a:t>
            </a:r>
            <a:r>
              <a:rPr lang="en-US" sz="2599" dirty="0" err="1">
                <a:solidFill>
                  <a:srgbClr val="503D36"/>
                </a:solidFill>
                <a:latin typeface="Ambitions"/>
              </a:rPr>
              <a:t>Başvurularını</a:t>
            </a:r>
            <a:r>
              <a:rPr lang="en-US" sz="2599" dirty="0">
                <a:solidFill>
                  <a:srgbClr val="503D36"/>
                </a:solidFill>
                <a:latin typeface="Ambitions"/>
              </a:rPr>
              <a:t>; </a:t>
            </a:r>
          </a:p>
        </p:txBody>
      </p:sp>
      <p:sp>
        <p:nvSpPr>
          <p:cNvPr id="101" name="TextBox 101"/>
          <p:cNvSpPr txBox="1"/>
          <p:nvPr/>
        </p:nvSpPr>
        <p:spPr>
          <a:xfrm>
            <a:off x="2946207" y="4365105"/>
            <a:ext cx="6033516" cy="3910965"/>
          </a:xfrm>
          <a:prstGeom prst="rect">
            <a:avLst/>
          </a:prstGeom>
        </p:spPr>
        <p:txBody>
          <a:bodyPr lIns="0" tIns="0" rIns="0" bIns="0" rtlCol="0" anchor="t">
            <a:spAutoFit/>
          </a:bodyPr>
          <a:lstStyle/>
          <a:p>
            <a:pPr marL="561339" lvl="1" indent="-280669">
              <a:lnSpc>
                <a:spcPts val="3899"/>
              </a:lnSpc>
              <a:buFont typeface="Arial"/>
              <a:buChar char="•"/>
            </a:pPr>
            <a:r>
              <a:rPr lang="en-US" sz="2599">
                <a:solidFill>
                  <a:srgbClr val="503D36"/>
                </a:solidFill>
                <a:latin typeface="Ambitions"/>
              </a:rPr>
              <a:t>ÖSYM Başvuru Merkezlerinden</a:t>
            </a:r>
          </a:p>
          <a:p>
            <a:pPr marL="561339" lvl="1" indent="-280669">
              <a:lnSpc>
                <a:spcPts val="3899"/>
              </a:lnSpc>
              <a:buFont typeface="Arial"/>
              <a:buChar char="•"/>
            </a:pPr>
            <a:r>
              <a:rPr lang="en-US" sz="2599">
                <a:solidFill>
                  <a:srgbClr val="503D36"/>
                </a:solidFill>
                <a:latin typeface="Ambitions"/>
              </a:rPr>
              <a:t>Yeni Kimlik Kartı ve e-Devlet Şifresi Olan Adaylar Aday Başvuru İşlemlerinden </a:t>
            </a:r>
          </a:p>
          <a:p>
            <a:pPr marL="561339" lvl="1" indent="-280669">
              <a:lnSpc>
                <a:spcPts val="3899"/>
              </a:lnSpc>
              <a:buFont typeface="Arial"/>
              <a:buChar char="•"/>
            </a:pPr>
            <a:r>
              <a:rPr lang="en-US" sz="2599">
                <a:solidFill>
                  <a:srgbClr val="503D36"/>
                </a:solidFill>
                <a:latin typeface="Ambitions"/>
              </a:rPr>
              <a:t>ÖSYM’de Geçerli Fotoğrafı Olan, e-Devlet veya Aday İşlemleri Şifresi Olan Her Aday Aday İşlemlerinden başvuru yapabilir.</a:t>
            </a:r>
          </a:p>
        </p:txBody>
      </p:sp>
      <p:grpSp>
        <p:nvGrpSpPr>
          <p:cNvPr id="102" name="Group 102"/>
          <p:cNvGrpSpPr/>
          <p:nvPr/>
        </p:nvGrpSpPr>
        <p:grpSpPr>
          <a:xfrm>
            <a:off x="594866" y="1690137"/>
            <a:ext cx="1232729" cy="7134324"/>
            <a:chOff x="0" y="0"/>
            <a:chExt cx="1643639" cy="9512432"/>
          </a:xfrm>
        </p:grpSpPr>
        <p:sp>
          <p:nvSpPr>
            <p:cNvPr id="103" name="TextBox 103"/>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4" name="TextBox 104"/>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2" name="TextBox 112"/>
          <p:cNvSpPr txBox="1"/>
          <p:nvPr/>
        </p:nvSpPr>
        <p:spPr>
          <a:xfrm>
            <a:off x="4119856" y="2108919"/>
            <a:ext cx="9431499" cy="771525"/>
          </a:xfrm>
          <a:prstGeom prst="rect">
            <a:avLst/>
          </a:prstGeom>
        </p:spPr>
        <p:txBody>
          <a:bodyPr lIns="0" tIns="0" rIns="0" bIns="0" rtlCol="0" anchor="t">
            <a:spAutoFit/>
          </a:bodyPr>
          <a:lstStyle/>
          <a:p>
            <a:pPr marL="0" lvl="0" indent="0" algn="ctr">
              <a:lnSpc>
                <a:spcPts val="6119"/>
              </a:lnSpc>
              <a:spcBef>
                <a:spcPct val="0"/>
              </a:spcBef>
            </a:pPr>
            <a:r>
              <a:rPr lang="en-US" sz="5099">
                <a:solidFill>
                  <a:srgbClr val="503D36"/>
                </a:solidFill>
                <a:latin typeface="Anton"/>
              </a:rPr>
              <a:t>BAŞVURULARI NEREDEN YAPABİLİRİM?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anim calcmode="lin" valueType="num">
                                      <p:cBhvr>
                                        <p:cTn id="13" dur="1000" fill="hold"/>
                                        <p:tgtEl>
                                          <p:spTgt spid="112"/>
                                        </p:tgtEl>
                                        <p:attrNameLst>
                                          <p:attrName>ppt_x</p:attrName>
                                        </p:attrNameLst>
                                      </p:cBhvr>
                                      <p:tavLst>
                                        <p:tav tm="0">
                                          <p:val>
                                            <p:strVal val="#ppt_x"/>
                                          </p:val>
                                        </p:tav>
                                        <p:tav tm="100000">
                                          <p:val>
                                            <p:strVal val="#ppt_x"/>
                                          </p:val>
                                        </p:tav>
                                      </p:tavLst>
                                    </p:anim>
                                    <p:anim calcmode="lin" valueType="num">
                                      <p:cBhvr>
                                        <p:cTn id="14"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anim calcmode="lin" valueType="num">
                                      <p:cBhvr additive="base">
                                        <p:cTn id="23" dur="500" fill="hold"/>
                                        <p:tgtEl>
                                          <p:spTgt spid="101"/>
                                        </p:tgtEl>
                                        <p:attrNameLst>
                                          <p:attrName>ppt_x</p:attrName>
                                        </p:attrNameLst>
                                      </p:cBhvr>
                                      <p:tavLst>
                                        <p:tav tm="0">
                                          <p:val>
                                            <p:strVal val="#ppt_x"/>
                                          </p:val>
                                        </p:tav>
                                        <p:tav tm="100000">
                                          <p:val>
                                            <p:strVal val="#ppt_x"/>
                                          </p:val>
                                        </p:tav>
                                      </p:tavLst>
                                    </p:anim>
                                    <p:anim calcmode="lin" valueType="num">
                                      <p:cBhvr additive="base">
                                        <p:cTn id="24" dur="500" fill="hold"/>
                                        <p:tgtEl>
                                          <p:spTgt spid="10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additive="base">
                                        <p:cTn id="27" dur="500" fill="hold"/>
                                        <p:tgtEl>
                                          <p:spTgt spid="89"/>
                                        </p:tgtEl>
                                        <p:attrNameLst>
                                          <p:attrName>ppt_x</p:attrName>
                                        </p:attrNameLst>
                                      </p:cBhvr>
                                      <p:tavLst>
                                        <p:tav tm="0">
                                          <p:val>
                                            <p:strVal val="#ppt_x"/>
                                          </p:val>
                                        </p:tav>
                                        <p:tav tm="100000">
                                          <p:val>
                                            <p:strVal val="#ppt_x"/>
                                          </p:val>
                                        </p:tav>
                                      </p:tavLst>
                                    </p:anim>
                                    <p:anim calcmode="lin" valueType="num">
                                      <p:cBhvr additive="base">
                                        <p:cTn id="2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3904500"/>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5190915"/>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6477329"/>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7763743"/>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8" name="TextBox 2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31" name="TextBox 31"/>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1331671"/>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564542" y="2618086"/>
            <a:ext cx="2186870" cy="1191585"/>
            <a:chOff x="0" y="0"/>
            <a:chExt cx="2915827" cy="158878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59" name="TextBox 59"/>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117213"/>
              <a:ext cx="2664410" cy="1354354"/>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62" name="TextBox 62"/>
              <p:cNvSpPr txBox="1"/>
              <p:nvPr/>
            </p:nvSpPr>
            <p:spPr>
              <a:xfrm>
                <a:off x="0" y="-66675"/>
                <a:ext cx="544201" cy="343300"/>
              </a:xfrm>
              <a:prstGeom prst="rect">
                <a:avLst/>
              </a:prstGeom>
            </p:spPr>
            <p:txBody>
              <a:bodyPr lIns="51986" tIns="51986" rIns="51986" bIns="51986" rtlCol="0" anchor="ctr"/>
              <a:lstStyle/>
              <a:p>
                <a:pPr algn="ctr">
                  <a:lnSpc>
                    <a:spcPts val="4200"/>
                  </a:lnSpc>
                </a:pPr>
                <a:r>
                  <a:rPr lang="en-US" sz="3000">
                    <a:solidFill>
                      <a:srgbClr val="FFFFFF"/>
                    </a:solidFill>
                    <a:latin typeface="Anton"/>
                  </a:rPr>
                  <a:t>BAŞVURU</a:t>
                </a: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4435662" y="1576120"/>
            <a:ext cx="8799888" cy="1258097"/>
            <a:chOff x="0" y="0"/>
            <a:chExt cx="11733184" cy="1677462"/>
          </a:xfrm>
        </p:grpSpPr>
        <p:grpSp>
          <p:nvGrpSpPr>
            <p:cNvPr id="91" name="Group 91"/>
            <p:cNvGrpSpPr/>
            <p:nvPr/>
          </p:nvGrpSpPr>
          <p:grpSpPr>
            <a:xfrm>
              <a:off x="0" y="0"/>
              <a:ext cx="11733184" cy="1677462"/>
              <a:chOff x="0" y="0"/>
              <a:chExt cx="2686494" cy="384081"/>
            </a:xfrm>
          </p:grpSpPr>
          <p:sp>
            <p:nvSpPr>
              <p:cNvPr id="92" name="Freeform 92"/>
              <p:cNvSpPr/>
              <p:nvPr/>
            </p:nvSpPr>
            <p:spPr>
              <a:xfrm>
                <a:off x="0" y="0"/>
                <a:ext cx="2686494" cy="384081"/>
              </a:xfrm>
              <a:custGeom>
                <a:avLst/>
                <a:gdLst/>
                <a:ahLst/>
                <a:cxnLst/>
                <a:rect l="l" t="t" r="r" b="b"/>
                <a:pathLst>
                  <a:path w="2686494" h="384081">
                    <a:moveTo>
                      <a:pt x="75899" y="0"/>
                    </a:moveTo>
                    <a:lnTo>
                      <a:pt x="2610595" y="0"/>
                    </a:lnTo>
                    <a:cubicBezTo>
                      <a:pt x="2652513" y="0"/>
                      <a:pt x="2686494" y="33981"/>
                      <a:pt x="2686494" y="75899"/>
                    </a:cubicBezTo>
                    <a:lnTo>
                      <a:pt x="2686494" y="308182"/>
                    </a:lnTo>
                    <a:cubicBezTo>
                      <a:pt x="2686494" y="350100"/>
                      <a:pt x="2652513" y="384081"/>
                      <a:pt x="2610595" y="384081"/>
                    </a:cubicBezTo>
                    <a:lnTo>
                      <a:pt x="75899" y="384081"/>
                    </a:lnTo>
                    <a:cubicBezTo>
                      <a:pt x="33981" y="384081"/>
                      <a:pt x="0" y="350100"/>
                      <a:pt x="0" y="308182"/>
                    </a:cubicBezTo>
                    <a:lnTo>
                      <a:pt x="0" y="75899"/>
                    </a:lnTo>
                    <a:cubicBezTo>
                      <a:pt x="0" y="33981"/>
                      <a:pt x="33981" y="0"/>
                      <a:pt x="75899" y="0"/>
                    </a:cubicBezTo>
                    <a:close/>
                  </a:path>
                </a:pathLst>
              </a:custGeom>
              <a:solidFill>
                <a:srgbClr val="FFCF91"/>
              </a:solidFill>
              <a:ln w="47625" cap="rnd">
                <a:solidFill>
                  <a:srgbClr val="E76262"/>
                </a:solidFill>
                <a:prstDash val="lgDash"/>
                <a:round/>
              </a:ln>
            </p:spPr>
          </p:sp>
          <p:sp>
            <p:nvSpPr>
              <p:cNvPr id="93" name="TextBox 93"/>
              <p:cNvSpPr txBox="1"/>
              <p:nvPr/>
            </p:nvSpPr>
            <p:spPr>
              <a:xfrm>
                <a:off x="0" y="-47625"/>
                <a:ext cx="2686494" cy="431706"/>
              </a:xfrm>
              <a:prstGeom prst="rect">
                <a:avLst/>
              </a:prstGeom>
            </p:spPr>
            <p:txBody>
              <a:bodyPr lIns="50800" tIns="50800" rIns="50800" bIns="50800" rtlCol="0" anchor="ctr"/>
              <a:lstStyle/>
              <a:p>
                <a:pPr algn="ctr">
                  <a:lnSpc>
                    <a:spcPts val="2660"/>
                  </a:lnSpc>
                </a:pPr>
                <a:endParaRPr/>
              </a:p>
            </p:txBody>
          </p:sp>
        </p:grpSp>
        <p:sp>
          <p:nvSpPr>
            <p:cNvPr id="94" name="TextBox 94"/>
            <p:cNvSpPr txBox="1"/>
            <p:nvPr/>
          </p:nvSpPr>
          <p:spPr>
            <a:xfrm>
              <a:off x="465671" y="283503"/>
              <a:ext cx="10848869" cy="1163447"/>
            </a:xfrm>
            <a:prstGeom prst="rect">
              <a:avLst/>
            </a:prstGeom>
          </p:spPr>
          <p:txBody>
            <a:bodyPr lIns="0" tIns="0" rIns="0" bIns="0" rtlCol="0" anchor="t">
              <a:spAutoFit/>
            </a:bodyPr>
            <a:lstStyle/>
            <a:p>
              <a:pPr algn="ctr">
                <a:lnSpc>
                  <a:spcPts val="7128"/>
                </a:lnSpc>
              </a:pPr>
              <a:r>
                <a:rPr lang="en-US" sz="5400">
                  <a:solidFill>
                    <a:srgbClr val="503D36"/>
                  </a:solidFill>
                  <a:latin typeface="Anton"/>
                </a:rPr>
                <a:t>BAŞVURU ŞARTLARI NELERDİR?</a:t>
              </a:r>
            </a:p>
          </p:txBody>
        </p:sp>
      </p:grpSp>
      <p:grpSp>
        <p:nvGrpSpPr>
          <p:cNvPr id="95" name="Group 95"/>
          <p:cNvGrpSpPr/>
          <p:nvPr/>
        </p:nvGrpSpPr>
        <p:grpSpPr>
          <a:xfrm>
            <a:off x="3281160" y="3786441"/>
            <a:ext cx="5658469" cy="2087300"/>
            <a:chOff x="0" y="0"/>
            <a:chExt cx="1594297" cy="588105"/>
          </a:xfrm>
        </p:grpSpPr>
        <p:sp>
          <p:nvSpPr>
            <p:cNvPr id="96" name="Freeform 96"/>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97" name="TextBox 97"/>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98" name="Group 98"/>
          <p:cNvGrpSpPr/>
          <p:nvPr/>
        </p:nvGrpSpPr>
        <p:grpSpPr>
          <a:xfrm>
            <a:off x="2488582" y="3357897"/>
            <a:ext cx="1472194" cy="1472194"/>
            <a:chOff x="0" y="0"/>
            <a:chExt cx="812800" cy="812800"/>
          </a:xfrm>
        </p:grpSpPr>
        <p:sp>
          <p:nvSpPr>
            <p:cNvPr id="99" name="Freeform 9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00" name="TextBox 100"/>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01</a:t>
              </a:r>
            </a:p>
          </p:txBody>
        </p:sp>
      </p:grpSp>
      <p:sp>
        <p:nvSpPr>
          <p:cNvPr id="101" name="TextBox 101"/>
          <p:cNvSpPr txBox="1"/>
          <p:nvPr/>
        </p:nvSpPr>
        <p:spPr>
          <a:xfrm>
            <a:off x="3960776" y="4463975"/>
            <a:ext cx="4568260" cy="694133"/>
          </a:xfrm>
          <a:prstGeom prst="rect">
            <a:avLst/>
          </a:prstGeom>
        </p:spPr>
        <p:txBody>
          <a:bodyPr lIns="0" tIns="0" rIns="0" bIns="0" rtlCol="0" anchor="t">
            <a:spAutoFit/>
          </a:bodyPr>
          <a:lstStyle/>
          <a:p>
            <a:pPr marL="0" lvl="0" indent="0" algn="ctr">
              <a:lnSpc>
                <a:spcPts val="2551"/>
              </a:lnSpc>
            </a:pPr>
            <a:r>
              <a:rPr lang="en-US" sz="2199">
                <a:solidFill>
                  <a:srgbClr val="503D36"/>
                </a:solidFill>
                <a:latin typeface="Ambitions"/>
              </a:rPr>
              <a:t>Türkiye Cumhuriyeti Vatandaşı Olmak.</a:t>
            </a:r>
          </a:p>
        </p:txBody>
      </p:sp>
      <p:grpSp>
        <p:nvGrpSpPr>
          <p:cNvPr id="102" name="Group 102"/>
          <p:cNvGrpSpPr/>
          <p:nvPr/>
        </p:nvGrpSpPr>
        <p:grpSpPr>
          <a:xfrm>
            <a:off x="9848118" y="3783673"/>
            <a:ext cx="5658469" cy="2087300"/>
            <a:chOff x="0" y="0"/>
            <a:chExt cx="1594297" cy="588105"/>
          </a:xfrm>
        </p:grpSpPr>
        <p:sp>
          <p:nvSpPr>
            <p:cNvPr id="103" name="Freeform 103"/>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104" name="TextBox 104"/>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105" name="Group 105"/>
          <p:cNvGrpSpPr/>
          <p:nvPr/>
        </p:nvGrpSpPr>
        <p:grpSpPr>
          <a:xfrm>
            <a:off x="9055540" y="3355129"/>
            <a:ext cx="1472194" cy="1472194"/>
            <a:chOff x="0" y="0"/>
            <a:chExt cx="812800" cy="812800"/>
          </a:xfrm>
        </p:grpSpPr>
        <p:sp>
          <p:nvSpPr>
            <p:cNvPr id="106" name="Freeform 10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07" name="TextBox 107"/>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02</a:t>
              </a:r>
            </a:p>
          </p:txBody>
        </p:sp>
      </p:grpSp>
      <p:grpSp>
        <p:nvGrpSpPr>
          <p:cNvPr id="108" name="Group 108"/>
          <p:cNvGrpSpPr/>
          <p:nvPr/>
        </p:nvGrpSpPr>
        <p:grpSpPr>
          <a:xfrm>
            <a:off x="3281160" y="6530115"/>
            <a:ext cx="5658469" cy="2087300"/>
            <a:chOff x="0" y="0"/>
            <a:chExt cx="1594297" cy="588105"/>
          </a:xfrm>
        </p:grpSpPr>
        <p:sp>
          <p:nvSpPr>
            <p:cNvPr id="109" name="Freeform 109"/>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110" name="TextBox 110"/>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111" name="Group 111"/>
          <p:cNvGrpSpPr/>
          <p:nvPr/>
        </p:nvGrpSpPr>
        <p:grpSpPr>
          <a:xfrm>
            <a:off x="2488582" y="6101571"/>
            <a:ext cx="1472194" cy="1472194"/>
            <a:chOff x="0" y="0"/>
            <a:chExt cx="812800" cy="812800"/>
          </a:xfrm>
        </p:grpSpPr>
        <p:sp>
          <p:nvSpPr>
            <p:cNvPr id="112" name="Freeform 1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13" name="TextBox 113"/>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03</a:t>
              </a:r>
            </a:p>
          </p:txBody>
        </p:sp>
      </p:grpSp>
      <p:grpSp>
        <p:nvGrpSpPr>
          <p:cNvPr id="114" name="Group 114"/>
          <p:cNvGrpSpPr/>
          <p:nvPr/>
        </p:nvGrpSpPr>
        <p:grpSpPr>
          <a:xfrm>
            <a:off x="9848118" y="6530115"/>
            <a:ext cx="5658469" cy="2087300"/>
            <a:chOff x="0" y="0"/>
            <a:chExt cx="1594297" cy="588105"/>
          </a:xfrm>
        </p:grpSpPr>
        <p:sp>
          <p:nvSpPr>
            <p:cNvPr id="115" name="Freeform 115"/>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116" name="TextBox 116"/>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117" name="Group 117"/>
          <p:cNvGrpSpPr/>
          <p:nvPr/>
        </p:nvGrpSpPr>
        <p:grpSpPr>
          <a:xfrm>
            <a:off x="9055540" y="6101571"/>
            <a:ext cx="1472194" cy="1472194"/>
            <a:chOff x="0" y="0"/>
            <a:chExt cx="812800" cy="812800"/>
          </a:xfrm>
        </p:grpSpPr>
        <p:sp>
          <p:nvSpPr>
            <p:cNvPr id="118" name="Freeform 1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19" name="TextBox 119"/>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04</a:t>
              </a:r>
            </a:p>
          </p:txBody>
        </p:sp>
      </p:grpSp>
      <p:sp>
        <p:nvSpPr>
          <p:cNvPr id="120" name="Freeform 120"/>
          <p:cNvSpPr/>
          <p:nvPr/>
        </p:nvSpPr>
        <p:spPr>
          <a:xfrm flipH="1">
            <a:off x="13473674" y="1585615"/>
            <a:ext cx="1850472" cy="1769514"/>
          </a:xfrm>
          <a:custGeom>
            <a:avLst/>
            <a:gdLst/>
            <a:ahLst/>
            <a:cxnLst/>
            <a:rect l="l" t="t" r="r" b="b"/>
            <a:pathLst>
              <a:path w="1850472" h="1769514">
                <a:moveTo>
                  <a:pt x="1850473" y="0"/>
                </a:moveTo>
                <a:lnTo>
                  <a:pt x="0" y="0"/>
                </a:lnTo>
                <a:lnTo>
                  <a:pt x="0" y="1769514"/>
                </a:lnTo>
                <a:lnTo>
                  <a:pt x="1850473" y="1769514"/>
                </a:lnTo>
                <a:lnTo>
                  <a:pt x="1850473" y="0"/>
                </a:lnTo>
                <a:close/>
              </a:path>
            </a:pathLst>
          </a:custGeom>
          <a:blipFill>
            <a:blip r:embed="rId5"/>
            <a:stretch>
              <a:fillRect/>
            </a:stretch>
          </a:blipFill>
        </p:spPr>
      </p:sp>
      <p:sp>
        <p:nvSpPr>
          <p:cNvPr id="121" name="TextBox 121"/>
          <p:cNvSpPr txBox="1"/>
          <p:nvPr/>
        </p:nvSpPr>
        <p:spPr>
          <a:xfrm>
            <a:off x="3813982" y="7376667"/>
            <a:ext cx="4592825" cy="914968"/>
          </a:xfrm>
          <a:prstGeom prst="rect">
            <a:avLst/>
          </a:prstGeom>
        </p:spPr>
        <p:txBody>
          <a:bodyPr lIns="0" tIns="0" rIns="0" bIns="0" rtlCol="0" anchor="t">
            <a:spAutoFit/>
          </a:bodyPr>
          <a:lstStyle/>
          <a:p>
            <a:pPr marL="0" lvl="0" indent="0" algn="ctr">
              <a:lnSpc>
                <a:spcPts val="2304"/>
              </a:lnSpc>
            </a:pPr>
            <a:r>
              <a:rPr lang="en-US" sz="1986">
                <a:solidFill>
                  <a:srgbClr val="503D36"/>
                </a:solidFill>
                <a:latin typeface="Ambitions"/>
              </a:rPr>
              <a:t>Astsubay Meslek Yüksekokulları İçin En Fazla 21 (2003 Yılı Ve Sonrası Doğumlu) Yaşında Olmak.</a:t>
            </a:r>
          </a:p>
        </p:txBody>
      </p:sp>
      <p:sp>
        <p:nvSpPr>
          <p:cNvPr id="122" name="TextBox 122"/>
          <p:cNvSpPr txBox="1"/>
          <p:nvPr/>
        </p:nvSpPr>
        <p:spPr>
          <a:xfrm>
            <a:off x="10380940" y="7262273"/>
            <a:ext cx="4592825" cy="1419285"/>
          </a:xfrm>
          <a:prstGeom prst="rect">
            <a:avLst/>
          </a:prstGeom>
        </p:spPr>
        <p:txBody>
          <a:bodyPr lIns="0" tIns="0" rIns="0" bIns="0" rtlCol="0" anchor="t">
            <a:spAutoFit/>
          </a:bodyPr>
          <a:lstStyle/>
          <a:p>
            <a:pPr algn="ctr">
              <a:lnSpc>
                <a:spcPts val="2188"/>
              </a:lnSpc>
            </a:pPr>
            <a:r>
              <a:rPr lang="en-US" sz="1886">
                <a:solidFill>
                  <a:srgbClr val="503D36"/>
                </a:solidFill>
                <a:latin typeface="Ambitions"/>
              </a:rPr>
              <a:t>Herhangi Bir Ortaöğretim Kurumundan 2022 Ve 2023 Yıllarında Mezun Olmuş Veya 2024 Yılı Msü Yerleştirme İşlemlerinin Son Tarihine Kadar Mezun Olmak.</a:t>
            </a:r>
          </a:p>
          <a:p>
            <a:pPr marL="0" lvl="0" indent="0" algn="ctr">
              <a:lnSpc>
                <a:spcPts val="2188"/>
              </a:lnSpc>
            </a:pPr>
            <a:endParaRPr lang="en-US" sz="1886">
              <a:solidFill>
                <a:srgbClr val="503D36"/>
              </a:solidFill>
              <a:latin typeface="Ambitions"/>
            </a:endParaRPr>
          </a:p>
        </p:txBody>
      </p:sp>
      <p:sp>
        <p:nvSpPr>
          <p:cNvPr id="123" name="Freeform 123"/>
          <p:cNvSpPr/>
          <p:nvPr/>
        </p:nvSpPr>
        <p:spPr>
          <a:xfrm rot="-3955797" flipH="1" flipV="1">
            <a:off x="14751050" y="8102974"/>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sp>
      <p:sp>
        <p:nvSpPr>
          <p:cNvPr id="124" name="Freeform 124"/>
          <p:cNvSpPr/>
          <p:nvPr/>
        </p:nvSpPr>
        <p:spPr>
          <a:xfrm rot="-3955797" flipH="1" flipV="1">
            <a:off x="14793902" y="5350996"/>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sp>
      <p:sp>
        <p:nvSpPr>
          <p:cNvPr id="125" name="Freeform 125"/>
          <p:cNvSpPr/>
          <p:nvPr/>
        </p:nvSpPr>
        <p:spPr>
          <a:xfrm rot="-3955797" flipH="1" flipV="1">
            <a:off x="8177136" y="8085105"/>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sp>
      <p:sp>
        <p:nvSpPr>
          <p:cNvPr id="126" name="Freeform 126"/>
          <p:cNvSpPr/>
          <p:nvPr/>
        </p:nvSpPr>
        <p:spPr>
          <a:xfrm rot="-3955797" flipH="1" flipV="1">
            <a:off x="8177136" y="5433847"/>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sp>
      <p:sp>
        <p:nvSpPr>
          <p:cNvPr id="127" name="Freeform 127"/>
          <p:cNvSpPr/>
          <p:nvPr/>
        </p:nvSpPr>
        <p:spPr>
          <a:xfrm>
            <a:off x="2617312" y="237090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sp>
        <p:nvSpPr>
          <p:cNvPr id="128" name="Freeform 128"/>
          <p:cNvSpPr/>
          <p:nvPr/>
        </p:nvSpPr>
        <p:spPr>
          <a:xfrm rot="-2035095">
            <a:off x="2333785" y="7841177"/>
            <a:ext cx="1040683" cy="900405"/>
          </a:xfrm>
          <a:custGeom>
            <a:avLst/>
            <a:gdLst/>
            <a:ahLst/>
            <a:cxnLst/>
            <a:rect l="l" t="t" r="r" b="b"/>
            <a:pathLst>
              <a:path w="1040683" h="900405">
                <a:moveTo>
                  <a:pt x="0" y="0"/>
                </a:moveTo>
                <a:lnTo>
                  <a:pt x="1040683" y="0"/>
                </a:lnTo>
                <a:lnTo>
                  <a:pt x="1040683" y="900405"/>
                </a:lnTo>
                <a:lnTo>
                  <a:pt x="0" y="900405"/>
                </a:lnTo>
                <a:lnTo>
                  <a:pt x="0" y="0"/>
                </a:lnTo>
                <a:close/>
              </a:path>
            </a:pathLst>
          </a:custGeom>
          <a:blipFill>
            <a:blip r:embed="rId9">
              <a:extLst>
                <a:ext uri="{96DAC541-7B7A-43D3-8B79-37D633B846F1}">
                  <asvg:svgBlip xmlns:asvg="http://schemas.microsoft.com/office/drawing/2016/SVG/main" xmlns="" r:embed="rId10"/>
                </a:ext>
              </a:extLst>
            </a:blip>
            <a:stretch>
              <a:fillRect r="-58022" b="-75336"/>
            </a:stretch>
          </a:blipFill>
        </p:spPr>
      </p:sp>
      <p:grpSp>
        <p:nvGrpSpPr>
          <p:cNvPr id="129" name="Group 129"/>
          <p:cNvGrpSpPr/>
          <p:nvPr/>
        </p:nvGrpSpPr>
        <p:grpSpPr>
          <a:xfrm>
            <a:off x="594866" y="1690137"/>
            <a:ext cx="1232729" cy="7134324"/>
            <a:chOff x="0" y="0"/>
            <a:chExt cx="1643639" cy="9512432"/>
          </a:xfrm>
        </p:grpSpPr>
        <p:sp>
          <p:nvSpPr>
            <p:cNvPr id="130" name="TextBox 130"/>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1" name="TextBox 131"/>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2" name="TextBox 132"/>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3" name="TextBox 133"/>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4" name="TextBox 134"/>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5" name="TextBox 135"/>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6" name="TextBox 136"/>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7" name="TextBox 137"/>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8" name="TextBox 138"/>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39" name="TextBox 139"/>
          <p:cNvSpPr txBox="1"/>
          <p:nvPr/>
        </p:nvSpPr>
        <p:spPr>
          <a:xfrm>
            <a:off x="10579316" y="4033539"/>
            <a:ext cx="4196072" cy="501343"/>
          </a:xfrm>
          <a:prstGeom prst="rect">
            <a:avLst/>
          </a:prstGeom>
        </p:spPr>
        <p:txBody>
          <a:bodyPr lIns="0" tIns="0" rIns="0" bIns="0" rtlCol="0" anchor="t">
            <a:spAutoFit/>
          </a:bodyPr>
          <a:lstStyle/>
          <a:p>
            <a:pPr marL="0" lvl="0" indent="0" algn="ctr">
              <a:lnSpc>
                <a:spcPts val="4291"/>
              </a:lnSpc>
              <a:spcBef>
                <a:spcPct val="0"/>
              </a:spcBef>
            </a:pPr>
            <a:r>
              <a:rPr lang="en-US" sz="2861">
                <a:solidFill>
                  <a:srgbClr val="503D36"/>
                </a:solidFill>
                <a:latin typeface="Sniglet"/>
              </a:rPr>
              <a:t>HARP OKULLARI</a:t>
            </a:r>
          </a:p>
        </p:txBody>
      </p:sp>
      <p:sp>
        <p:nvSpPr>
          <p:cNvPr id="140" name="TextBox 140"/>
          <p:cNvSpPr txBox="1"/>
          <p:nvPr/>
        </p:nvSpPr>
        <p:spPr>
          <a:xfrm>
            <a:off x="10380940" y="4630226"/>
            <a:ext cx="4592825" cy="1200718"/>
          </a:xfrm>
          <a:prstGeom prst="rect">
            <a:avLst/>
          </a:prstGeom>
        </p:spPr>
        <p:txBody>
          <a:bodyPr lIns="0" tIns="0" rIns="0" bIns="0" rtlCol="0" anchor="t">
            <a:spAutoFit/>
          </a:bodyPr>
          <a:lstStyle/>
          <a:p>
            <a:pPr algn="ctr">
              <a:lnSpc>
                <a:spcPts val="2304"/>
              </a:lnSpc>
            </a:pPr>
            <a:r>
              <a:rPr lang="en-US" sz="1986">
                <a:solidFill>
                  <a:srgbClr val="503D36"/>
                </a:solidFill>
                <a:latin typeface="Ambitions"/>
              </a:rPr>
              <a:t>Gün Ve Aya Bakılmaksızın Harp Okulları İçin En Fazla 20 (2004 Yılı Ve Sonrası Doğumlu) Yaşında Olmak.</a:t>
            </a:r>
          </a:p>
          <a:p>
            <a:pPr marL="0" lvl="0" indent="0" algn="ctr">
              <a:lnSpc>
                <a:spcPts val="2304"/>
              </a:lnSpc>
            </a:pPr>
            <a:endParaRPr lang="en-US" sz="1986">
              <a:solidFill>
                <a:srgbClr val="503D36"/>
              </a:solidFill>
              <a:latin typeface="Ambitions"/>
            </a:endParaRPr>
          </a:p>
        </p:txBody>
      </p:sp>
      <p:sp>
        <p:nvSpPr>
          <p:cNvPr id="141" name="TextBox 141"/>
          <p:cNvSpPr txBox="1"/>
          <p:nvPr/>
        </p:nvSpPr>
        <p:spPr>
          <a:xfrm>
            <a:off x="4012359" y="6779980"/>
            <a:ext cx="4196072" cy="501343"/>
          </a:xfrm>
          <a:prstGeom prst="rect">
            <a:avLst/>
          </a:prstGeom>
        </p:spPr>
        <p:txBody>
          <a:bodyPr lIns="0" tIns="0" rIns="0" bIns="0" rtlCol="0" anchor="t">
            <a:spAutoFit/>
          </a:bodyPr>
          <a:lstStyle/>
          <a:p>
            <a:pPr marL="0" lvl="0" indent="0" algn="ctr">
              <a:lnSpc>
                <a:spcPts val="4291"/>
              </a:lnSpc>
              <a:spcBef>
                <a:spcPct val="0"/>
              </a:spcBef>
            </a:pPr>
            <a:r>
              <a:rPr lang="en-US" sz="2861">
                <a:solidFill>
                  <a:srgbClr val="503D36"/>
                </a:solidFill>
                <a:latin typeface="Sniglet"/>
              </a:rPr>
              <a:t>ASTSUBAY MYO</a:t>
            </a:r>
          </a:p>
        </p:txBody>
      </p:sp>
      <p:sp>
        <p:nvSpPr>
          <p:cNvPr id="142" name="TextBox 142"/>
          <p:cNvSpPr txBox="1"/>
          <p:nvPr/>
        </p:nvSpPr>
        <p:spPr>
          <a:xfrm>
            <a:off x="10579316" y="6704318"/>
            <a:ext cx="4196072" cy="501343"/>
          </a:xfrm>
          <a:prstGeom prst="rect">
            <a:avLst/>
          </a:prstGeom>
        </p:spPr>
        <p:txBody>
          <a:bodyPr lIns="0" tIns="0" rIns="0" bIns="0" rtlCol="0" anchor="t">
            <a:spAutoFit/>
          </a:bodyPr>
          <a:lstStyle/>
          <a:p>
            <a:pPr marL="0" lvl="0" indent="0" algn="ctr">
              <a:lnSpc>
                <a:spcPts val="4291"/>
              </a:lnSpc>
              <a:spcBef>
                <a:spcPct val="0"/>
              </a:spcBef>
            </a:pPr>
            <a:r>
              <a:rPr lang="en-US" sz="2861">
                <a:solidFill>
                  <a:srgbClr val="503D36"/>
                </a:solidFill>
                <a:latin typeface="Sniglet"/>
              </a:rPr>
              <a:t>MEZUNİYET ŞARTI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1000"/>
                                        <p:tgtEl>
                                          <p:spTgt spid="98"/>
                                        </p:tgtEl>
                                      </p:cBhvr>
                                    </p:animEffect>
                                    <p:anim calcmode="lin" valueType="num">
                                      <p:cBhvr>
                                        <p:cTn id="15" dur="1000" fill="hold"/>
                                        <p:tgtEl>
                                          <p:spTgt spid="98"/>
                                        </p:tgtEl>
                                        <p:attrNameLst>
                                          <p:attrName>ppt_x</p:attrName>
                                        </p:attrNameLst>
                                      </p:cBhvr>
                                      <p:tavLst>
                                        <p:tav tm="0">
                                          <p:val>
                                            <p:strVal val="#ppt_x"/>
                                          </p:val>
                                        </p:tav>
                                        <p:tav tm="100000">
                                          <p:val>
                                            <p:strVal val="#ppt_x"/>
                                          </p:val>
                                        </p:tav>
                                      </p:tavLst>
                                    </p:anim>
                                    <p:anim calcmode="lin" valueType="num">
                                      <p:cBhvr>
                                        <p:cTn id="16" dur="1000" fill="hold"/>
                                        <p:tgtEl>
                                          <p:spTgt spid="9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1000"/>
                                        <p:tgtEl>
                                          <p:spTgt spid="101"/>
                                        </p:tgtEl>
                                      </p:cBhvr>
                                    </p:animEffect>
                                    <p:anim calcmode="lin" valueType="num">
                                      <p:cBhvr>
                                        <p:cTn id="20" dur="1000" fill="hold"/>
                                        <p:tgtEl>
                                          <p:spTgt spid="101"/>
                                        </p:tgtEl>
                                        <p:attrNameLst>
                                          <p:attrName>ppt_x</p:attrName>
                                        </p:attrNameLst>
                                      </p:cBhvr>
                                      <p:tavLst>
                                        <p:tav tm="0">
                                          <p:val>
                                            <p:strVal val="#ppt_x"/>
                                          </p:val>
                                        </p:tav>
                                        <p:tav tm="100000">
                                          <p:val>
                                            <p:strVal val="#ppt_x"/>
                                          </p:val>
                                        </p:tav>
                                      </p:tavLst>
                                    </p:anim>
                                    <p:anim calcmode="lin" valueType="num">
                                      <p:cBhvr>
                                        <p:cTn id="21" dur="1000" fill="hold"/>
                                        <p:tgtEl>
                                          <p:spTgt spid="10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1000"/>
                                        <p:tgtEl>
                                          <p:spTgt spid="95"/>
                                        </p:tgtEl>
                                      </p:cBhvr>
                                    </p:animEffect>
                                    <p:anim calcmode="lin" valueType="num">
                                      <p:cBhvr>
                                        <p:cTn id="25" dur="1000" fill="hold"/>
                                        <p:tgtEl>
                                          <p:spTgt spid="95"/>
                                        </p:tgtEl>
                                        <p:attrNameLst>
                                          <p:attrName>ppt_x</p:attrName>
                                        </p:attrNameLst>
                                      </p:cBhvr>
                                      <p:tavLst>
                                        <p:tav tm="0">
                                          <p:val>
                                            <p:strVal val="#ppt_x"/>
                                          </p:val>
                                        </p:tav>
                                        <p:tav tm="100000">
                                          <p:val>
                                            <p:strVal val="#ppt_x"/>
                                          </p:val>
                                        </p:tav>
                                      </p:tavLst>
                                    </p:anim>
                                    <p:anim calcmode="lin" valueType="num">
                                      <p:cBhvr>
                                        <p:cTn id="2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1000"/>
                                        <p:tgtEl>
                                          <p:spTgt spid="105"/>
                                        </p:tgtEl>
                                      </p:cBhvr>
                                    </p:animEffect>
                                    <p:anim calcmode="lin" valueType="num">
                                      <p:cBhvr>
                                        <p:cTn id="32" dur="1000" fill="hold"/>
                                        <p:tgtEl>
                                          <p:spTgt spid="105"/>
                                        </p:tgtEl>
                                        <p:attrNameLst>
                                          <p:attrName>ppt_x</p:attrName>
                                        </p:attrNameLst>
                                      </p:cBhvr>
                                      <p:tavLst>
                                        <p:tav tm="0">
                                          <p:val>
                                            <p:strVal val="#ppt_x"/>
                                          </p:val>
                                        </p:tav>
                                        <p:tav tm="100000">
                                          <p:val>
                                            <p:strVal val="#ppt_x"/>
                                          </p:val>
                                        </p:tav>
                                      </p:tavLst>
                                    </p:anim>
                                    <p:anim calcmode="lin" valueType="num">
                                      <p:cBhvr>
                                        <p:cTn id="33" dur="1000" fill="hold"/>
                                        <p:tgtEl>
                                          <p:spTgt spid="10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0"/>
                                        </p:tgtEl>
                                        <p:attrNameLst>
                                          <p:attrName>style.visibility</p:attrName>
                                        </p:attrNameLst>
                                      </p:cBhvr>
                                      <p:to>
                                        <p:strVal val="visible"/>
                                      </p:to>
                                    </p:set>
                                    <p:animEffect transition="in" filter="fade">
                                      <p:cBhvr>
                                        <p:cTn id="36" dur="1000"/>
                                        <p:tgtEl>
                                          <p:spTgt spid="140"/>
                                        </p:tgtEl>
                                      </p:cBhvr>
                                    </p:animEffect>
                                    <p:anim calcmode="lin" valueType="num">
                                      <p:cBhvr>
                                        <p:cTn id="37" dur="1000" fill="hold"/>
                                        <p:tgtEl>
                                          <p:spTgt spid="140"/>
                                        </p:tgtEl>
                                        <p:attrNameLst>
                                          <p:attrName>ppt_x</p:attrName>
                                        </p:attrNameLst>
                                      </p:cBhvr>
                                      <p:tavLst>
                                        <p:tav tm="0">
                                          <p:val>
                                            <p:strVal val="#ppt_x"/>
                                          </p:val>
                                        </p:tav>
                                        <p:tav tm="100000">
                                          <p:val>
                                            <p:strVal val="#ppt_x"/>
                                          </p:val>
                                        </p:tav>
                                      </p:tavLst>
                                    </p:anim>
                                    <p:anim calcmode="lin" valueType="num">
                                      <p:cBhvr>
                                        <p:cTn id="38" dur="1000" fill="hold"/>
                                        <p:tgtEl>
                                          <p:spTgt spid="14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animEffect transition="in" filter="fade">
                                      <p:cBhvr>
                                        <p:cTn id="41" dur="1000"/>
                                        <p:tgtEl>
                                          <p:spTgt spid="139"/>
                                        </p:tgtEl>
                                      </p:cBhvr>
                                    </p:animEffect>
                                    <p:anim calcmode="lin" valueType="num">
                                      <p:cBhvr>
                                        <p:cTn id="42" dur="1000" fill="hold"/>
                                        <p:tgtEl>
                                          <p:spTgt spid="139"/>
                                        </p:tgtEl>
                                        <p:attrNameLst>
                                          <p:attrName>ppt_x</p:attrName>
                                        </p:attrNameLst>
                                      </p:cBhvr>
                                      <p:tavLst>
                                        <p:tav tm="0">
                                          <p:val>
                                            <p:strVal val="#ppt_x"/>
                                          </p:val>
                                        </p:tav>
                                        <p:tav tm="100000">
                                          <p:val>
                                            <p:strVal val="#ppt_x"/>
                                          </p:val>
                                        </p:tav>
                                      </p:tavLst>
                                    </p:anim>
                                    <p:anim calcmode="lin" valueType="num">
                                      <p:cBhvr>
                                        <p:cTn id="43" dur="1000" fill="hold"/>
                                        <p:tgtEl>
                                          <p:spTgt spid="13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fade">
                                      <p:cBhvr>
                                        <p:cTn id="46" dur="1000"/>
                                        <p:tgtEl>
                                          <p:spTgt spid="102"/>
                                        </p:tgtEl>
                                      </p:cBhvr>
                                    </p:animEffect>
                                    <p:anim calcmode="lin" valueType="num">
                                      <p:cBhvr>
                                        <p:cTn id="47" dur="1000" fill="hold"/>
                                        <p:tgtEl>
                                          <p:spTgt spid="102"/>
                                        </p:tgtEl>
                                        <p:attrNameLst>
                                          <p:attrName>ppt_x</p:attrName>
                                        </p:attrNameLst>
                                      </p:cBhvr>
                                      <p:tavLst>
                                        <p:tav tm="0">
                                          <p:val>
                                            <p:strVal val="#ppt_x"/>
                                          </p:val>
                                        </p:tav>
                                        <p:tav tm="100000">
                                          <p:val>
                                            <p:strVal val="#ppt_x"/>
                                          </p:val>
                                        </p:tav>
                                      </p:tavLst>
                                    </p:anim>
                                    <p:anim calcmode="lin" valueType="num">
                                      <p:cBhvr>
                                        <p:cTn id="4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1"/>
                                        </p:tgtEl>
                                        <p:attrNameLst>
                                          <p:attrName>style.visibility</p:attrName>
                                        </p:attrNameLst>
                                      </p:cBhvr>
                                      <p:to>
                                        <p:strVal val="visible"/>
                                      </p:to>
                                    </p:set>
                                    <p:animEffect transition="in" filter="fade">
                                      <p:cBhvr>
                                        <p:cTn id="53" dur="1000"/>
                                        <p:tgtEl>
                                          <p:spTgt spid="111"/>
                                        </p:tgtEl>
                                      </p:cBhvr>
                                    </p:animEffect>
                                    <p:anim calcmode="lin" valueType="num">
                                      <p:cBhvr>
                                        <p:cTn id="54" dur="1000" fill="hold"/>
                                        <p:tgtEl>
                                          <p:spTgt spid="111"/>
                                        </p:tgtEl>
                                        <p:attrNameLst>
                                          <p:attrName>ppt_x</p:attrName>
                                        </p:attrNameLst>
                                      </p:cBhvr>
                                      <p:tavLst>
                                        <p:tav tm="0">
                                          <p:val>
                                            <p:strVal val="#ppt_x"/>
                                          </p:val>
                                        </p:tav>
                                        <p:tav tm="100000">
                                          <p:val>
                                            <p:strVal val="#ppt_x"/>
                                          </p:val>
                                        </p:tav>
                                      </p:tavLst>
                                    </p:anim>
                                    <p:anim calcmode="lin" valueType="num">
                                      <p:cBhvr>
                                        <p:cTn id="55" dur="1000" fill="hold"/>
                                        <p:tgtEl>
                                          <p:spTgt spid="1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1"/>
                                        </p:tgtEl>
                                        <p:attrNameLst>
                                          <p:attrName>style.visibility</p:attrName>
                                        </p:attrNameLst>
                                      </p:cBhvr>
                                      <p:to>
                                        <p:strVal val="visible"/>
                                      </p:to>
                                    </p:set>
                                    <p:animEffect transition="in" filter="fade">
                                      <p:cBhvr>
                                        <p:cTn id="58" dur="1000"/>
                                        <p:tgtEl>
                                          <p:spTgt spid="121"/>
                                        </p:tgtEl>
                                      </p:cBhvr>
                                    </p:animEffect>
                                    <p:anim calcmode="lin" valueType="num">
                                      <p:cBhvr>
                                        <p:cTn id="59" dur="1000" fill="hold"/>
                                        <p:tgtEl>
                                          <p:spTgt spid="121"/>
                                        </p:tgtEl>
                                        <p:attrNameLst>
                                          <p:attrName>ppt_x</p:attrName>
                                        </p:attrNameLst>
                                      </p:cBhvr>
                                      <p:tavLst>
                                        <p:tav tm="0">
                                          <p:val>
                                            <p:strVal val="#ppt_x"/>
                                          </p:val>
                                        </p:tav>
                                        <p:tav tm="100000">
                                          <p:val>
                                            <p:strVal val="#ppt_x"/>
                                          </p:val>
                                        </p:tav>
                                      </p:tavLst>
                                    </p:anim>
                                    <p:anim calcmode="lin" valueType="num">
                                      <p:cBhvr>
                                        <p:cTn id="60" dur="1000" fill="hold"/>
                                        <p:tgtEl>
                                          <p:spTgt spid="1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1"/>
                                        </p:tgtEl>
                                        <p:attrNameLst>
                                          <p:attrName>style.visibility</p:attrName>
                                        </p:attrNameLst>
                                      </p:cBhvr>
                                      <p:to>
                                        <p:strVal val="visible"/>
                                      </p:to>
                                    </p:set>
                                    <p:animEffect transition="in" filter="fade">
                                      <p:cBhvr>
                                        <p:cTn id="63" dur="1000"/>
                                        <p:tgtEl>
                                          <p:spTgt spid="141"/>
                                        </p:tgtEl>
                                      </p:cBhvr>
                                    </p:animEffect>
                                    <p:anim calcmode="lin" valueType="num">
                                      <p:cBhvr>
                                        <p:cTn id="64" dur="1000" fill="hold"/>
                                        <p:tgtEl>
                                          <p:spTgt spid="141"/>
                                        </p:tgtEl>
                                        <p:attrNameLst>
                                          <p:attrName>ppt_x</p:attrName>
                                        </p:attrNameLst>
                                      </p:cBhvr>
                                      <p:tavLst>
                                        <p:tav tm="0">
                                          <p:val>
                                            <p:strVal val="#ppt_x"/>
                                          </p:val>
                                        </p:tav>
                                        <p:tav tm="100000">
                                          <p:val>
                                            <p:strVal val="#ppt_x"/>
                                          </p:val>
                                        </p:tav>
                                      </p:tavLst>
                                    </p:anim>
                                    <p:anim calcmode="lin" valueType="num">
                                      <p:cBhvr>
                                        <p:cTn id="65" dur="1000" fill="hold"/>
                                        <p:tgtEl>
                                          <p:spTgt spid="14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fade">
                                      <p:cBhvr>
                                        <p:cTn id="68" dur="1000"/>
                                        <p:tgtEl>
                                          <p:spTgt spid="108"/>
                                        </p:tgtEl>
                                      </p:cBhvr>
                                    </p:animEffect>
                                    <p:anim calcmode="lin" valueType="num">
                                      <p:cBhvr>
                                        <p:cTn id="69" dur="1000" fill="hold"/>
                                        <p:tgtEl>
                                          <p:spTgt spid="108"/>
                                        </p:tgtEl>
                                        <p:attrNameLst>
                                          <p:attrName>ppt_x</p:attrName>
                                        </p:attrNameLst>
                                      </p:cBhvr>
                                      <p:tavLst>
                                        <p:tav tm="0">
                                          <p:val>
                                            <p:strVal val="#ppt_x"/>
                                          </p:val>
                                        </p:tav>
                                        <p:tav tm="100000">
                                          <p:val>
                                            <p:strVal val="#ppt_x"/>
                                          </p:val>
                                        </p:tav>
                                      </p:tavLst>
                                    </p:anim>
                                    <p:anim calcmode="lin" valueType="num">
                                      <p:cBhvr>
                                        <p:cTn id="70"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17"/>
                                        </p:tgtEl>
                                        <p:attrNameLst>
                                          <p:attrName>style.visibility</p:attrName>
                                        </p:attrNameLst>
                                      </p:cBhvr>
                                      <p:to>
                                        <p:strVal val="visible"/>
                                      </p:to>
                                    </p:set>
                                    <p:animEffect transition="in" filter="fade">
                                      <p:cBhvr>
                                        <p:cTn id="75" dur="1000"/>
                                        <p:tgtEl>
                                          <p:spTgt spid="117"/>
                                        </p:tgtEl>
                                      </p:cBhvr>
                                    </p:animEffect>
                                    <p:anim calcmode="lin" valueType="num">
                                      <p:cBhvr>
                                        <p:cTn id="76" dur="1000" fill="hold"/>
                                        <p:tgtEl>
                                          <p:spTgt spid="117"/>
                                        </p:tgtEl>
                                        <p:attrNameLst>
                                          <p:attrName>ppt_x</p:attrName>
                                        </p:attrNameLst>
                                      </p:cBhvr>
                                      <p:tavLst>
                                        <p:tav tm="0">
                                          <p:val>
                                            <p:strVal val="#ppt_x"/>
                                          </p:val>
                                        </p:tav>
                                        <p:tav tm="100000">
                                          <p:val>
                                            <p:strVal val="#ppt_x"/>
                                          </p:val>
                                        </p:tav>
                                      </p:tavLst>
                                    </p:anim>
                                    <p:anim calcmode="lin" valueType="num">
                                      <p:cBhvr>
                                        <p:cTn id="77" dur="1000" fill="hold"/>
                                        <p:tgtEl>
                                          <p:spTgt spid="1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2"/>
                                        </p:tgtEl>
                                        <p:attrNameLst>
                                          <p:attrName>style.visibility</p:attrName>
                                        </p:attrNameLst>
                                      </p:cBhvr>
                                      <p:to>
                                        <p:strVal val="visible"/>
                                      </p:to>
                                    </p:set>
                                    <p:animEffect transition="in" filter="fade">
                                      <p:cBhvr>
                                        <p:cTn id="80" dur="1000"/>
                                        <p:tgtEl>
                                          <p:spTgt spid="122"/>
                                        </p:tgtEl>
                                      </p:cBhvr>
                                    </p:animEffect>
                                    <p:anim calcmode="lin" valueType="num">
                                      <p:cBhvr>
                                        <p:cTn id="81" dur="1000" fill="hold"/>
                                        <p:tgtEl>
                                          <p:spTgt spid="122"/>
                                        </p:tgtEl>
                                        <p:attrNameLst>
                                          <p:attrName>ppt_x</p:attrName>
                                        </p:attrNameLst>
                                      </p:cBhvr>
                                      <p:tavLst>
                                        <p:tav tm="0">
                                          <p:val>
                                            <p:strVal val="#ppt_x"/>
                                          </p:val>
                                        </p:tav>
                                        <p:tav tm="100000">
                                          <p:val>
                                            <p:strVal val="#ppt_x"/>
                                          </p:val>
                                        </p:tav>
                                      </p:tavLst>
                                    </p:anim>
                                    <p:anim calcmode="lin" valueType="num">
                                      <p:cBhvr>
                                        <p:cTn id="82" dur="1000" fill="hold"/>
                                        <p:tgtEl>
                                          <p:spTgt spid="12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42"/>
                                        </p:tgtEl>
                                        <p:attrNameLst>
                                          <p:attrName>style.visibility</p:attrName>
                                        </p:attrNameLst>
                                      </p:cBhvr>
                                      <p:to>
                                        <p:strVal val="visible"/>
                                      </p:to>
                                    </p:set>
                                    <p:animEffect transition="in" filter="fade">
                                      <p:cBhvr>
                                        <p:cTn id="85" dur="1000"/>
                                        <p:tgtEl>
                                          <p:spTgt spid="142"/>
                                        </p:tgtEl>
                                      </p:cBhvr>
                                    </p:animEffect>
                                    <p:anim calcmode="lin" valueType="num">
                                      <p:cBhvr>
                                        <p:cTn id="86" dur="1000" fill="hold"/>
                                        <p:tgtEl>
                                          <p:spTgt spid="142"/>
                                        </p:tgtEl>
                                        <p:attrNameLst>
                                          <p:attrName>ppt_x</p:attrName>
                                        </p:attrNameLst>
                                      </p:cBhvr>
                                      <p:tavLst>
                                        <p:tav tm="0">
                                          <p:val>
                                            <p:strVal val="#ppt_x"/>
                                          </p:val>
                                        </p:tav>
                                        <p:tav tm="100000">
                                          <p:val>
                                            <p:strVal val="#ppt_x"/>
                                          </p:val>
                                        </p:tav>
                                      </p:tavLst>
                                    </p:anim>
                                    <p:anim calcmode="lin" valueType="num">
                                      <p:cBhvr>
                                        <p:cTn id="87" dur="1000" fill="hold"/>
                                        <p:tgtEl>
                                          <p:spTgt spid="14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fade">
                                      <p:cBhvr>
                                        <p:cTn id="90" dur="1000"/>
                                        <p:tgtEl>
                                          <p:spTgt spid="114"/>
                                        </p:tgtEl>
                                      </p:cBhvr>
                                    </p:animEffect>
                                    <p:anim calcmode="lin" valueType="num">
                                      <p:cBhvr>
                                        <p:cTn id="91" dur="1000" fill="hold"/>
                                        <p:tgtEl>
                                          <p:spTgt spid="114"/>
                                        </p:tgtEl>
                                        <p:attrNameLst>
                                          <p:attrName>ppt_x</p:attrName>
                                        </p:attrNameLst>
                                      </p:cBhvr>
                                      <p:tavLst>
                                        <p:tav tm="0">
                                          <p:val>
                                            <p:strVal val="#ppt_x"/>
                                          </p:val>
                                        </p:tav>
                                        <p:tav tm="100000">
                                          <p:val>
                                            <p:strVal val="#ppt_x"/>
                                          </p:val>
                                        </p:tav>
                                      </p:tavLst>
                                    </p:anim>
                                    <p:anim calcmode="lin" valueType="num">
                                      <p:cBhvr>
                                        <p:cTn id="92"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21" grpId="0"/>
      <p:bldP spid="122" grpId="0"/>
      <p:bldP spid="139" grpId="0"/>
      <p:bldP spid="140" grpId="0"/>
      <p:bldP spid="141" grpId="0"/>
      <p:bldP spid="14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3904500"/>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5190915"/>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6477329"/>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7763743"/>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8" name="TextBox 2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31" name="TextBox 31"/>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1331671"/>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564542" y="2618086"/>
            <a:ext cx="2186870" cy="1191585"/>
            <a:chOff x="0" y="0"/>
            <a:chExt cx="2915827" cy="158878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59" name="TextBox 59"/>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117213"/>
              <a:ext cx="2664410" cy="1354354"/>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62" name="TextBox 62"/>
              <p:cNvSpPr txBox="1"/>
              <p:nvPr/>
            </p:nvSpPr>
            <p:spPr>
              <a:xfrm>
                <a:off x="0" y="-66675"/>
                <a:ext cx="544201" cy="343300"/>
              </a:xfrm>
              <a:prstGeom prst="rect">
                <a:avLst/>
              </a:prstGeom>
            </p:spPr>
            <p:txBody>
              <a:bodyPr lIns="51986" tIns="51986" rIns="51986" bIns="51986" rtlCol="0" anchor="ctr"/>
              <a:lstStyle/>
              <a:p>
                <a:pPr algn="ctr">
                  <a:lnSpc>
                    <a:spcPts val="4200"/>
                  </a:lnSpc>
                </a:pPr>
                <a:r>
                  <a:rPr lang="en-US" sz="3000">
                    <a:solidFill>
                      <a:srgbClr val="FFFFFF"/>
                    </a:solidFill>
                    <a:latin typeface="Anton"/>
                  </a:rPr>
                  <a:t>BAŞVURU</a:t>
                </a: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4435662" y="1576120"/>
            <a:ext cx="8799888" cy="1258097"/>
            <a:chOff x="0" y="0"/>
            <a:chExt cx="11733184" cy="1677462"/>
          </a:xfrm>
        </p:grpSpPr>
        <p:grpSp>
          <p:nvGrpSpPr>
            <p:cNvPr id="91" name="Group 91"/>
            <p:cNvGrpSpPr/>
            <p:nvPr/>
          </p:nvGrpSpPr>
          <p:grpSpPr>
            <a:xfrm>
              <a:off x="0" y="0"/>
              <a:ext cx="11733184" cy="1677462"/>
              <a:chOff x="0" y="0"/>
              <a:chExt cx="2686494" cy="384081"/>
            </a:xfrm>
          </p:grpSpPr>
          <p:sp>
            <p:nvSpPr>
              <p:cNvPr id="92" name="Freeform 92"/>
              <p:cNvSpPr/>
              <p:nvPr/>
            </p:nvSpPr>
            <p:spPr>
              <a:xfrm>
                <a:off x="0" y="0"/>
                <a:ext cx="2686494" cy="384081"/>
              </a:xfrm>
              <a:custGeom>
                <a:avLst/>
                <a:gdLst/>
                <a:ahLst/>
                <a:cxnLst/>
                <a:rect l="l" t="t" r="r" b="b"/>
                <a:pathLst>
                  <a:path w="2686494" h="384081">
                    <a:moveTo>
                      <a:pt x="75899" y="0"/>
                    </a:moveTo>
                    <a:lnTo>
                      <a:pt x="2610595" y="0"/>
                    </a:lnTo>
                    <a:cubicBezTo>
                      <a:pt x="2652513" y="0"/>
                      <a:pt x="2686494" y="33981"/>
                      <a:pt x="2686494" y="75899"/>
                    </a:cubicBezTo>
                    <a:lnTo>
                      <a:pt x="2686494" y="308182"/>
                    </a:lnTo>
                    <a:cubicBezTo>
                      <a:pt x="2686494" y="350100"/>
                      <a:pt x="2652513" y="384081"/>
                      <a:pt x="2610595" y="384081"/>
                    </a:cubicBezTo>
                    <a:lnTo>
                      <a:pt x="75899" y="384081"/>
                    </a:lnTo>
                    <a:cubicBezTo>
                      <a:pt x="33981" y="384081"/>
                      <a:pt x="0" y="350100"/>
                      <a:pt x="0" y="308182"/>
                    </a:cubicBezTo>
                    <a:lnTo>
                      <a:pt x="0" y="75899"/>
                    </a:lnTo>
                    <a:cubicBezTo>
                      <a:pt x="0" y="33981"/>
                      <a:pt x="33981" y="0"/>
                      <a:pt x="75899" y="0"/>
                    </a:cubicBezTo>
                    <a:close/>
                  </a:path>
                </a:pathLst>
              </a:custGeom>
              <a:solidFill>
                <a:srgbClr val="FFCF91"/>
              </a:solidFill>
              <a:ln w="47625" cap="rnd">
                <a:solidFill>
                  <a:srgbClr val="E76262"/>
                </a:solidFill>
                <a:prstDash val="lgDash"/>
                <a:round/>
              </a:ln>
            </p:spPr>
          </p:sp>
          <p:sp>
            <p:nvSpPr>
              <p:cNvPr id="93" name="TextBox 93"/>
              <p:cNvSpPr txBox="1"/>
              <p:nvPr/>
            </p:nvSpPr>
            <p:spPr>
              <a:xfrm>
                <a:off x="0" y="-47625"/>
                <a:ext cx="2686494" cy="431706"/>
              </a:xfrm>
              <a:prstGeom prst="rect">
                <a:avLst/>
              </a:prstGeom>
            </p:spPr>
            <p:txBody>
              <a:bodyPr lIns="50800" tIns="50800" rIns="50800" bIns="50800" rtlCol="0" anchor="ctr"/>
              <a:lstStyle/>
              <a:p>
                <a:pPr algn="ctr">
                  <a:lnSpc>
                    <a:spcPts val="2660"/>
                  </a:lnSpc>
                </a:pPr>
                <a:endParaRPr/>
              </a:p>
            </p:txBody>
          </p:sp>
        </p:grpSp>
        <p:sp>
          <p:nvSpPr>
            <p:cNvPr id="94" name="TextBox 94"/>
            <p:cNvSpPr txBox="1"/>
            <p:nvPr/>
          </p:nvSpPr>
          <p:spPr>
            <a:xfrm>
              <a:off x="465671" y="283503"/>
              <a:ext cx="10848869" cy="1163447"/>
            </a:xfrm>
            <a:prstGeom prst="rect">
              <a:avLst/>
            </a:prstGeom>
          </p:spPr>
          <p:txBody>
            <a:bodyPr lIns="0" tIns="0" rIns="0" bIns="0" rtlCol="0" anchor="t">
              <a:spAutoFit/>
            </a:bodyPr>
            <a:lstStyle/>
            <a:p>
              <a:pPr algn="ctr">
                <a:lnSpc>
                  <a:spcPts val="7128"/>
                </a:lnSpc>
              </a:pPr>
              <a:r>
                <a:rPr lang="en-US" sz="5400" dirty="0">
                  <a:solidFill>
                    <a:srgbClr val="503D36"/>
                  </a:solidFill>
                  <a:latin typeface="Anton"/>
                </a:rPr>
                <a:t>BAŞVURU ŞARTLARI NELERDİR?</a:t>
              </a:r>
            </a:p>
          </p:txBody>
        </p:sp>
      </p:grpSp>
      <p:grpSp>
        <p:nvGrpSpPr>
          <p:cNvPr id="95" name="Group 95"/>
          <p:cNvGrpSpPr/>
          <p:nvPr/>
        </p:nvGrpSpPr>
        <p:grpSpPr>
          <a:xfrm>
            <a:off x="3281160" y="3786441"/>
            <a:ext cx="5658469" cy="2087300"/>
            <a:chOff x="0" y="0"/>
            <a:chExt cx="1594297" cy="588105"/>
          </a:xfrm>
        </p:grpSpPr>
        <p:sp>
          <p:nvSpPr>
            <p:cNvPr id="96" name="Freeform 96"/>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97" name="TextBox 97"/>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98" name="Group 98"/>
          <p:cNvGrpSpPr/>
          <p:nvPr/>
        </p:nvGrpSpPr>
        <p:grpSpPr>
          <a:xfrm>
            <a:off x="2488582" y="3357897"/>
            <a:ext cx="1472194" cy="1472194"/>
            <a:chOff x="0" y="0"/>
            <a:chExt cx="812800" cy="812800"/>
          </a:xfrm>
        </p:grpSpPr>
        <p:sp>
          <p:nvSpPr>
            <p:cNvPr id="99" name="Freeform 9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00" name="TextBox 100"/>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05</a:t>
              </a:r>
            </a:p>
          </p:txBody>
        </p:sp>
      </p:grpSp>
      <p:sp>
        <p:nvSpPr>
          <p:cNvPr id="101" name="TextBox 101"/>
          <p:cNvSpPr txBox="1"/>
          <p:nvPr/>
        </p:nvSpPr>
        <p:spPr>
          <a:xfrm>
            <a:off x="3941726" y="4390628"/>
            <a:ext cx="4568260" cy="1107567"/>
          </a:xfrm>
          <a:prstGeom prst="rect">
            <a:avLst/>
          </a:prstGeom>
        </p:spPr>
        <p:txBody>
          <a:bodyPr lIns="0" tIns="0" rIns="0" bIns="0" rtlCol="0" anchor="t">
            <a:spAutoFit/>
          </a:bodyPr>
          <a:lstStyle/>
          <a:p>
            <a:pPr algn="ctr">
              <a:lnSpc>
                <a:spcPts val="2783"/>
              </a:lnSpc>
            </a:pPr>
            <a:r>
              <a:rPr lang="en-US" sz="2399">
                <a:solidFill>
                  <a:srgbClr val="503D36"/>
                </a:solidFill>
                <a:latin typeface="Ambitions"/>
              </a:rPr>
              <a:t>Bu Yıl İlk Defa 2006 Doğumlu Öğrenciler Başvuracaktır.</a:t>
            </a:r>
          </a:p>
          <a:p>
            <a:pPr marL="0" lvl="0" indent="0" algn="ctr">
              <a:lnSpc>
                <a:spcPts val="2783"/>
              </a:lnSpc>
            </a:pPr>
            <a:endParaRPr lang="en-US" sz="2399">
              <a:solidFill>
                <a:srgbClr val="503D36"/>
              </a:solidFill>
              <a:latin typeface="Ambitions"/>
            </a:endParaRPr>
          </a:p>
        </p:txBody>
      </p:sp>
      <p:grpSp>
        <p:nvGrpSpPr>
          <p:cNvPr id="102" name="Group 102"/>
          <p:cNvGrpSpPr/>
          <p:nvPr/>
        </p:nvGrpSpPr>
        <p:grpSpPr>
          <a:xfrm>
            <a:off x="9848118" y="3783673"/>
            <a:ext cx="5658469" cy="2087300"/>
            <a:chOff x="0" y="0"/>
            <a:chExt cx="1594297" cy="588105"/>
          </a:xfrm>
        </p:grpSpPr>
        <p:sp>
          <p:nvSpPr>
            <p:cNvPr id="103" name="Freeform 103"/>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104" name="TextBox 104"/>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105" name="Group 105"/>
          <p:cNvGrpSpPr/>
          <p:nvPr/>
        </p:nvGrpSpPr>
        <p:grpSpPr>
          <a:xfrm>
            <a:off x="9055540" y="3355129"/>
            <a:ext cx="1472194" cy="1472194"/>
            <a:chOff x="0" y="0"/>
            <a:chExt cx="812800" cy="812800"/>
          </a:xfrm>
        </p:grpSpPr>
        <p:sp>
          <p:nvSpPr>
            <p:cNvPr id="106" name="Freeform 10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07" name="TextBox 107"/>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07</a:t>
              </a:r>
            </a:p>
          </p:txBody>
        </p:sp>
      </p:grpSp>
      <p:grpSp>
        <p:nvGrpSpPr>
          <p:cNvPr id="108" name="Group 108"/>
          <p:cNvGrpSpPr/>
          <p:nvPr/>
        </p:nvGrpSpPr>
        <p:grpSpPr>
          <a:xfrm>
            <a:off x="3281160" y="6530115"/>
            <a:ext cx="5658469" cy="2087300"/>
            <a:chOff x="0" y="0"/>
            <a:chExt cx="1594297" cy="588105"/>
          </a:xfrm>
        </p:grpSpPr>
        <p:sp>
          <p:nvSpPr>
            <p:cNvPr id="109" name="Freeform 109"/>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110" name="TextBox 110"/>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111" name="Group 111"/>
          <p:cNvGrpSpPr/>
          <p:nvPr/>
        </p:nvGrpSpPr>
        <p:grpSpPr>
          <a:xfrm>
            <a:off x="2488582" y="6101571"/>
            <a:ext cx="1472194" cy="1472194"/>
            <a:chOff x="0" y="0"/>
            <a:chExt cx="812800" cy="812800"/>
          </a:xfrm>
        </p:grpSpPr>
        <p:sp>
          <p:nvSpPr>
            <p:cNvPr id="112" name="Freeform 1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13" name="TextBox 113"/>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06</a:t>
              </a:r>
            </a:p>
          </p:txBody>
        </p:sp>
      </p:grpSp>
      <p:grpSp>
        <p:nvGrpSpPr>
          <p:cNvPr id="114" name="Group 114"/>
          <p:cNvGrpSpPr/>
          <p:nvPr/>
        </p:nvGrpSpPr>
        <p:grpSpPr>
          <a:xfrm>
            <a:off x="9848118" y="6530115"/>
            <a:ext cx="5658469" cy="2087300"/>
            <a:chOff x="0" y="0"/>
            <a:chExt cx="1594297" cy="588105"/>
          </a:xfrm>
        </p:grpSpPr>
        <p:sp>
          <p:nvSpPr>
            <p:cNvPr id="115" name="Freeform 115"/>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id="116" name="TextBox 116"/>
            <p:cNvSpPr txBox="1"/>
            <p:nvPr/>
          </p:nvSpPr>
          <p:spPr>
            <a:xfrm>
              <a:off x="0" y="-76200"/>
              <a:ext cx="1594297" cy="664305"/>
            </a:xfrm>
            <a:prstGeom prst="rect">
              <a:avLst/>
            </a:prstGeom>
          </p:spPr>
          <p:txBody>
            <a:bodyPr lIns="47486" tIns="47486" rIns="47486" bIns="47486" rtlCol="0" anchor="ctr"/>
            <a:lstStyle/>
            <a:p>
              <a:pPr algn="ctr">
                <a:lnSpc>
                  <a:spcPts val="6160"/>
                </a:lnSpc>
              </a:pPr>
              <a:endParaRPr/>
            </a:p>
          </p:txBody>
        </p:sp>
      </p:grpSp>
      <p:grpSp>
        <p:nvGrpSpPr>
          <p:cNvPr id="117" name="Group 117"/>
          <p:cNvGrpSpPr/>
          <p:nvPr/>
        </p:nvGrpSpPr>
        <p:grpSpPr>
          <a:xfrm>
            <a:off x="9055540" y="6101571"/>
            <a:ext cx="1472194" cy="1472194"/>
            <a:chOff x="0" y="0"/>
            <a:chExt cx="812800" cy="812800"/>
          </a:xfrm>
        </p:grpSpPr>
        <p:sp>
          <p:nvSpPr>
            <p:cNvPr id="118" name="Freeform 1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19" name="TextBox 119"/>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08</a:t>
              </a:r>
            </a:p>
          </p:txBody>
        </p:sp>
      </p:grpSp>
      <p:sp>
        <p:nvSpPr>
          <p:cNvPr id="120" name="Freeform 120"/>
          <p:cNvSpPr/>
          <p:nvPr/>
        </p:nvSpPr>
        <p:spPr>
          <a:xfrm flipH="1">
            <a:off x="13473674" y="1585615"/>
            <a:ext cx="1850472" cy="1769514"/>
          </a:xfrm>
          <a:custGeom>
            <a:avLst/>
            <a:gdLst/>
            <a:ahLst/>
            <a:cxnLst/>
            <a:rect l="l" t="t" r="r" b="b"/>
            <a:pathLst>
              <a:path w="1850472" h="1769514">
                <a:moveTo>
                  <a:pt x="1850473" y="0"/>
                </a:moveTo>
                <a:lnTo>
                  <a:pt x="0" y="0"/>
                </a:lnTo>
                <a:lnTo>
                  <a:pt x="0" y="1769514"/>
                </a:lnTo>
                <a:lnTo>
                  <a:pt x="1850473" y="1769514"/>
                </a:lnTo>
                <a:lnTo>
                  <a:pt x="1850473" y="0"/>
                </a:lnTo>
                <a:close/>
              </a:path>
            </a:pathLst>
          </a:custGeom>
          <a:blipFill>
            <a:blip r:embed="rId5"/>
            <a:stretch>
              <a:fillRect/>
            </a:stretch>
          </a:blipFill>
        </p:spPr>
      </p:sp>
      <p:sp>
        <p:nvSpPr>
          <p:cNvPr id="121" name="TextBox 121"/>
          <p:cNvSpPr txBox="1"/>
          <p:nvPr/>
        </p:nvSpPr>
        <p:spPr>
          <a:xfrm>
            <a:off x="3813982" y="7083459"/>
            <a:ext cx="4592825" cy="1049842"/>
          </a:xfrm>
          <a:prstGeom prst="rect">
            <a:avLst/>
          </a:prstGeom>
        </p:spPr>
        <p:txBody>
          <a:bodyPr lIns="0" tIns="0" rIns="0" bIns="0" rtlCol="0" anchor="t">
            <a:spAutoFit/>
          </a:bodyPr>
          <a:lstStyle/>
          <a:p>
            <a:pPr algn="ctr">
              <a:lnSpc>
                <a:spcPts val="2652"/>
              </a:lnSpc>
            </a:pPr>
            <a:r>
              <a:rPr lang="en-US" sz="2286">
                <a:solidFill>
                  <a:srgbClr val="503D36"/>
                </a:solidFill>
                <a:latin typeface="Ambitions"/>
              </a:rPr>
              <a:t>Aday Öğrencilerimizin En Fazla 3 Defa Sınava Girme Hakları Vardır.</a:t>
            </a:r>
          </a:p>
          <a:p>
            <a:pPr marL="0" lvl="0" indent="0" algn="ctr">
              <a:lnSpc>
                <a:spcPts val="2652"/>
              </a:lnSpc>
            </a:pPr>
            <a:endParaRPr lang="en-US" sz="2286">
              <a:solidFill>
                <a:srgbClr val="503D36"/>
              </a:solidFill>
              <a:latin typeface="Ambitions"/>
            </a:endParaRPr>
          </a:p>
        </p:txBody>
      </p:sp>
      <p:sp>
        <p:nvSpPr>
          <p:cNvPr id="122" name="TextBox 122"/>
          <p:cNvSpPr txBox="1"/>
          <p:nvPr/>
        </p:nvSpPr>
        <p:spPr>
          <a:xfrm>
            <a:off x="10380940" y="7252748"/>
            <a:ext cx="4918859" cy="992184"/>
          </a:xfrm>
          <a:prstGeom prst="rect">
            <a:avLst/>
          </a:prstGeom>
        </p:spPr>
        <p:txBody>
          <a:bodyPr lIns="0" tIns="0" rIns="0" bIns="0" rtlCol="0" anchor="t">
            <a:spAutoFit/>
          </a:bodyPr>
          <a:lstStyle/>
          <a:p>
            <a:pPr marL="0" lvl="0" indent="0" algn="ctr">
              <a:lnSpc>
                <a:spcPts val="2536"/>
              </a:lnSpc>
            </a:pPr>
            <a:r>
              <a:rPr lang="en-US" sz="2186">
                <a:solidFill>
                  <a:srgbClr val="503D36"/>
                </a:solidFill>
                <a:latin typeface="Ambitions"/>
              </a:rPr>
              <a:t>Başvuru Şartlarını Taşımayan Öğrencilerin Başvuruları Sistem Tarafından Engellenecektir.</a:t>
            </a:r>
          </a:p>
        </p:txBody>
      </p:sp>
      <p:sp>
        <p:nvSpPr>
          <p:cNvPr id="123" name="Freeform 123"/>
          <p:cNvSpPr/>
          <p:nvPr/>
        </p:nvSpPr>
        <p:spPr>
          <a:xfrm rot="-3955797" flipH="1" flipV="1">
            <a:off x="14751050" y="8102974"/>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sp>
      <p:sp>
        <p:nvSpPr>
          <p:cNvPr id="124" name="Freeform 124"/>
          <p:cNvSpPr/>
          <p:nvPr/>
        </p:nvSpPr>
        <p:spPr>
          <a:xfrm rot="-3955797" flipH="1" flipV="1">
            <a:off x="14793902" y="5350996"/>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sp>
      <p:sp>
        <p:nvSpPr>
          <p:cNvPr id="125" name="Freeform 125"/>
          <p:cNvSpPr/>
          <p:nvPr/>
        </p:nvSpPr>
        <p:spPr>
          <a:xfrm rot="-3955797" flipH="1" flipV="1">
            <a:off x="8177136" y="8085105"/>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sp>
      <p:sp>
        <p:nvSpPr>
          <p:cNvPr id="126" name="Freeform 126"/>
          <p:cNvSpPr/>
          <p:nvPr/>
        </p:nvSpPr>
        <p:spPr>
          <a:xfrm rot="-3955797" flipH="1" flipV="1">
            <a:off x="8177136" y="5433847"/>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sp>
      <p:sp>
        <p:nvSpPr>
          <p:cNvPr id="127" name="Freeform 127"/>
          <p:cNvSpPr/>
          <p:nvPr/>
        </p:nvSpPr>
        <p:spPr>
          <a:xfrm>
            <a:off x="2617312" y="237090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sp>
        <p:nvSpPr>
          <p:cNvPr id="128" name="Freeform 128"/>
          <p:cNvSpPr/>
          <p:nvPr/>
        </p:nvSpPr>
        <p:spPr>
          <a:xfrm rot="-2035095">
            <a:off x="2333785" y="7841177"/>
            <a:ext cx="1040683" cy="900405"/>
          </a:xfrm>
          <a:custGeom>
            <a:avLst/>
            <a:gdLst/>
            <a:ahLst/>
            <a:cxnLst/>
            <a:rect l="l" t="t" r="r" b="b"/>
            <a:pathLst>
              <a:path w="1040683" h="900405">
                <a:moveTo>
                  <a:pt x="0" y="0"/>
                </a:moveTo>
                <a:lnTo>
                  <a:pt x="1040683" y="0"/>
                </a:lnTo>
                <a:lnTo>
                  <a:pt x="1040683" y="900405"/>
                </a:lnTo>
                <a:lnTo>
                  <a:pt x="0" y="900405"/>
                </a:lnTo>
                <a:lnTo>
                  <a:pt x="0" y="0"/>
                </a:lnTo>
                <a:close/>
              </a:path>
            </a:pathLst>
          </a:custGeom>
          <a:blipFill>
            <a:blip r:embed="rId9">
              <a:extLst>
                <a:ext uri="{96DAC541-7B7A-43D3-8B79-37D633B846F1}">
                  <asvg:svgBlip xmlns:asvg="http://schemas.microsoft.com/office/drawing/2016/SVG/main" xmlns="" r:embed="rId10"/>
                </a:ext>
              </a:extLst>
            </a:blip>
            <a:stretch>
              <a:fillRect r="-58022" b="-75336"/>
            </a:stretch>
          </a:blipFill>
        </p:spPr>
      </p:sp>
      <p:grpSp>
        <p:nvGrpSpPr>
          <p:cNvPr id="129" name="Group 129"/>
          <p:cNvGrpSpPr/>
          <p:nvPr/>
        </p:nvGrpSpPr>
        <p:grpSpPr>
          <a:xfrm>
            <a:off x="594866" y="1690137"/>
            <a:ext cx="1232729" cy="7134324"/>
            <a:chOff x="0" y="0"/>
            <a:chExt cx="1643639" cy="9512432"/>
          </a:xfrm>
        </p:grpSpPr>
        <p:sp>
          <p:nvSpPr>
            <p:cNvPr id="130" name="TextBox 130"/>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1" name="TextBox 131"/>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2" name="TextBox 132"/>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3" name="TextBox 133"/>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4" name="TextBox 134"/>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5" name="TextBox 135"/>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6" name="TextBox 136"/>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7" name="TextBox 137"/>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8" name="TextBox 138"/>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39" name="TextBox 139"/>
          <p:cNvSpPr txBox="1"/>
          <p:nvPr/>
        </p:nvSpPr>
        <p:spPr>
          <a:xfrm>
            <a:off x="10407439" y="4270317"/>
            <a:ext cx="4592825" cy="1306509"/>
          </a:xfrm>
          <a:prstGeom prst="rect">
            <a:avLst/>
          </a:prstGeom>
        </p:spPr>
        <p:txBody>
          <a:bodyPr lIns="0" tIns="0" rIns="0" bIns="0" rtlCol="0" anchor="t">
            <a:spAutoFit/>
          </a:bodyPr>
          <a:lstStyle/>
          <a:p>
            <a:pPr algn="ctr">
              <a:lnSpc>
                <a:spcPts val="2536"/>
              </a:lnSpc>
            </a:pPr>
            <a:r>
              <a:rPr lang="en-US" sz="2186">
                <a:solidFill>
                  <a:srgbClr val="503D36"/>
                </a:solidFill>
                <a:latin typeface="Ambitions"/>
              </a:rPr>
              <a:t>Eğitim Hayatına Erken Başlayıp Bu Yıl Mezun Olacak 2007 Doğumlu Öğrenciler De Başvuru Yapabilirler.</a:t>
            </a:r>
          </a:p>
          <a:p>
            <a:pPr marL="0" lvl="0" indent="0" algn="ctr">
              <a:lnSpc>
                <a:spcPts val="2536"/>
              </a:lnSpc>
            </a:pPr>
            <a:endParaRPr lang="en-US" sz="2186">
              <a:solidFill>
                <a:srgbClr val="503D36"/>
              </a:solidFill>
              <a:latin typeface="Ambitions"/>
            </a:endParaRPr>
          </a:p>
        </p:txBody>
      </p:sp>
      <p:sp>
        <p:nvSpPr>
          <p:cNvPr id="140" name="TextBox 140"/>
          <p:cNvSpPr txBox="1"/>
          <p:nvPr/>
        </p:nvSpPr>
        <p:spPr>
          <a:xfrm>
            <a:off x="10579316" y="6704318"/>
            <a:ext cx="4196072" cy="501343"/>
          </a:xfrm>
          <a:prstGeom prst="rect">
            <a:avLst/>
          </a:prstGeom>
        </p:spPr>
        <p:txBody>
          <a:bodyPr lIns="0" tIns="0" rIns="0" bIns="0" rtlCol="0" anchor="t">
            <a:spAutoFit/>
          </a:bodyPr>
          <a:lstStyle/>
          <a:p>
            <a:pPr marL="0" lvl="0" indent="0" algn="ctr">
              <a:lnSpc>
                <a:spcPts val="4291"/>
              </a:lnSpc>
              <a:spcBef>
                <a:spcPct val="0"/>
              </a:spcBef>
            </a:pPr>
            <a:r>
              <a:rPr lang="en-US" sz="2861">
                <a:solidFill>
                  <a:srgbClr val="503D36"/>
                </a:solidFill>
                <a:latin typeface="Sniglet"/>
              </a:rPr>
              <a:t>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1000"/>
                                        <p:tgtEl>
                                          <p:spTgt spid="98"/>
                                        </p:tgtEl>
                                      </p:cBhvr>
                                    </p:animEffect>
                                    <p:anim calcmode="lin" valueType="num">
                                      <p:cBhvr>
                                        <p:cTn id="15" dur="1000" fill="hold"/>
                                        <p:tgtEl>
                                          <p:spTgt spid="98"/>
                                        </p:tgtEl>
                                        <p:attrNameLst>
                                          <p:attrName>ppt_x</p:attrName>
                                        </p:attrNameLst>
                                      </p:cBhvr>
                                      <p:tavLst>
                                        <p:tav tm="0">
                                          <p:val>
                                            <p:strVal val="#ppt_x"/>
                                          </p:val>
                                        </p:tav>
                                        <p:tav tm="100000">
                                          <p:val>
                                            <p:strVal val="#ppt_x"/>
                                          </p:val>
                                        </p:tav>
                                      </p:tavLst>
                                    </p:anim>
                                    <p:anim calcmode="lin" valueType="num">
                                      <p:cBhvr>
                                        <p:cTn id="16" dur="1000" fill="hold"/>
                                        <p:tgtEl>
                                          <p:spTgt spid="9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1000"/>
                                        <p:tgtEl>
                                          <p:spTgt spid="101"/>
                                        </p:tgtEl>
                                      </p:cBhvr>
                                    </p:animEffect>
                                    <p:anim calcmode="lin" valueType="num">
                                      <p:cBhvr>
                                        <p:cTn id="20" dur="1000" fill="hold"/>
                                        <p:tgtEl>
                                          <p:spTgt spid="101"/>
                                        </p:tgtEl>
                                        <p:attrNameLst>
                                          <p:attrName>ppt_x</p:attrName>
                                        </p:attrNameLst>
                                      </p:cBhvr>
                                      <p:tavLst>
                                        <p:tav tm="0">
                                          <p:val>
                                            <p:strVal val="#ppt_x"/>
                                          </p:val>
                                        </p:tav>
                                        <p:tav tm="100000">
                                          <p:val>
                                            <p:strVal val="#ppt_x"/>
                                          </p:val>
                                        </p:tav>
                                      </p:tavLst>
                                    </p:anim>
                                    <p:anim calcmode="lin" valueType="num">
                                      <p:cBhvr>
                                        <p:cTn id="21" dur="1000" fill="hold"/>
                                        <p:tgtEl>
                                          <p:spTgt spid="10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1000"/>
                                        <p:tgtEl>
                                          <p:spTgt spid="95"/>
                                        </p:tgtEl>
                                      </p:cBhvr>
                                    </p:animEffect>
                                    <p:anim calcmode="lin" valueType="num">
                                      <p:cBhvr>
                                        <p:cTn id="25" dur="1000" fill="hold"/>
                                        <p:tgtEl>
                                          <p:spTgt spid="95"/>
                                        </p:tgtEl>
                                        <p:attrNameLst>
                                          <p:attrName>ppt_x</p:attrName>
                                        </p:attrNameLst>
                                      </p:cBhvr>
                                      <p:tavLst>
                                        <p:tav tm="0">
                                          <p:val>
                                            <p:strVal val="#ppt_x"/>
                                          </p:val>
                                        </p:tav>
                                        <p:tav tm="100000">
                                          <p:val>
                                            <p:strVal val="#ppt_x"/>
                                          </p:val>
                                        </p:tav>
                                      </p:tavLst>
                                    </p:anim>
                                    <p:anim calcmode="lin" valueType="num">
                                      <p:cBhvr>
                                        <p:cTn id="2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1000"/>
                                        <p:tgtEl>
                                          <p:spTgt spid="105"/>
                                        </p:tgtEl>
                                      </p:cBhvr>
                                    </p:animEffect>
                                    <p:anim calcmode="lin" valueType="num">
                                      <p:cBhvr>
                                        <p:cTn id="32" dur="1000" fill="hold"/>
                                        <p:tgtEl>
                                          <p:spTgt spid="105"/>
                                        </p:tgtEl>
                                        <p:attrNameLst>
                                          <p:attrName>ppt_x</p:attrName>
                                        </p:attrNameLst>
                                      </p:cBhvr>
                                      <p:tavLst>
                                        <p:tav tm="0">
                                          <p:val>
                                            <p:strVal val="#ppt_x"/>
                                          </p:val>
                                        </p:tav>
                                        <p:tav tm="100000">
                                          <p:val>
                                            <p:strVal val="#ppt_x"/>
                                          </p:val>
                                        </p:tav>
                                      </p:tavLst>
                                    </p:anim>
                                    <p:anim calcmode="lin" valueType="num">
                                      <p:cBhvr>
                                        <p:cTn id="33" dur="1000" fill="hold"/>
                                        <p:tgtEl>
                                          <p:spTgt spid="10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1000"/>
                                        <p:tgtEl>
                                          <p:spTgt spid="139"/>
                                        </p:tgtEl>
                                      </p:cBhvr>
                                    </p:animEffect>
                                    <p:anim calcmode="lin" valueType="num">
                                      <p:cBhvr>
                                        <p:cTn id="37" dur="1000" fill="hold"/>
                                        <p:tgtEl>
                                          <p:spTgt spid="139"/>
                                        </p:tgtEl>
                                        <p:attrNameLst>
                                          <p:attrName>ppt_x</p:attrName>
                                        </p:attrNameLst>
                                      </p:cBhvr>
                                      <p:tavLst>
                                        <p:tav tm="0">
                                          <p:val>
                                            <p:strVal val="#ppt_x"/>
                                          </p:val>
                                        </p:tav>
                                        <p:tav tm="100000">
                                          <p:val>
                                            <p:strVal val="#ppt_x"/>
                                          </p:val>
                                        </p:tav>
                                      </p:tavLst>
                                    </p:anim>
                                    <p:anim calcmode="lin" valueType="num">
                                      <p:cBhvr>
                                        <p:cTn id="38" dur="1000" fill="hold"/>
                                        <p:tgtEl>
                                          <p:spTgt spid="1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1000"/>
                                        <p:tgtEl>
                                          <p:spTgt spid="102"/>
                                        </p:tgtEl>
                                      </p:cBhvr>
                                    </p:animEffect>
                                    <p:anim calcmode="lin" valueType="num">
                                      <p:cBhvr>
                                        <p:cTn id="42" dur="1000" fill="hold"/>
                                        <p:tgtEl>
                                          <p:spTgt spid="102"/>
                                        </p:tgtEl>
                                        <p:attrNameLst>
                                          <p:attrName>ppt_x</p:attrName>
                                        </p:attrNameLst>
                                      </p:cBhvr>
                                      <p:tavLst>
                                        <p:tav tm="0">
                                          <p:val>
                                            <p:strVal val="#ppt_x"/>
                                          </p:val>
                                        </p:tav>
                                        <p:tav tm="100000">
                                          <p:val>
                                            <p:strVal val="#ppt_x"/>
                                          </p:val>
                                        </p:tav>
                                      </p:tavLst>
                                    </p:anim>
                                    <p:anim calcmode="lin" valueType="num">
                                      <p:cBhvr>
                                        <p:cTn id="43"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1"/>
                                        </p:tgtEl>
                                        <p:attrNameLst>
                                          <p:attrName>style.visibility</p:attrName>
                                        </p:attrNameLst>
                                      </p:cBhvr>
                                      <p:to>
                                        <p:strVal val="visible"/>
                                      </p:to>
                                    </p:set>
                                    <p:animEffect transition="in" filter="fade">
                                      <p:cBhvr>
                                        <p:cTn id="48" dur="1000"/>
                                        <p:tgtEl>
                                          <p:spTgt spid="111"/>
                                        </p:tgtEl>
                                      </p:cBhvr>
                                    </p:animEffect>
                                    <p:anim calcmode="lin" valueType="num">
                                      <p:cBhvr>
                                        <p:cTn id="49" dur="1000" fill="hold"/>
                                        <p:tgtEl>
                                          <p:spTgt spid="111"/>
                                        </p:tgtEl>
                                        <p:attrNameLst>
                                          <p:attrName>ppt_x</p:attrName>
                                        </p:attrNameLst>
                                      </p:cBhvr>
                                      <p:tavLst>
                                        <p:tav tm="0">
                                          <p:val>
                                            <p:strVal val="#ppt_x"/>
                                          </p:val>
                                        </p:tav>
                                        <p:tav tm="100000">
                                          <p:val>
                                            <p:strVal val="#ppt_x"/>
                                          </p:val>
                                        </p:tav>
                                      </p:tavLst>
                                    </p:anim>
                                    <p:anim calcmode="lin" valueType="num">
                                      <p:cBhvr>
                                        <p:cTn id="50" dur="1000" fill="hold"/>
                                        <p:tgtEl>
                                          <p:spTgt spid="1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fade">
                                      <p:cBhvr>
                                        <p:cTn id="53" dur="1000"/>
                                        <p:tgtEl>
                                          <p:spTgt spid="121"/>
                                        </p:tgtEl>
                                      </p:cBhvr>
                                    </p:animEffect>
                                    <p:anim calcmode="lin" valueType="num">
                                      <p:cBhvr>
                                        <p:cTn id="54" dur="1000" fill="hold"/>
                                        <p:tgtEl>
                                          <p:spTgt spid="121"/>
                                        </p:tgtEl>
                                        <p:attrNameLst>
                                          <p:attrName>ppt_x</p:attrName>
                                        </p:attrNameLst>
                                      </p:cBhvr>
                                      <p:tavLst>
                                        <p:tav tm="0">
                                          <p:val>
                                            <p:strVal val="#ppt_x"/>
                                          </p:val>
                                        </p:tav>
                                        <p:tav tm="100000">
                                          <p:val>
                                            <p:strVal val="#ppt_x"/>
                                          </p:val>
                                        </p:tav>
                                      </p:tavLst>
                                    </p:anim>
                                    <p:anim calcmode="lin" valueType="num">
                                      <p:cBhvr>
                                        <p:cTn id="55" dur="1000" fill="hold"/>
                                        <p:tgtEl>
                                          <p:spTgt spid="12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fade">
                                      <p:cBhvr>
                                        <p:cTn id="58" dur="1000"/>
                                        <p:tgtEl>
                                          <p:spTgt spid="108"/>
                                        </p:tgtEl>
                                      </p:cBhvr>
                                    </p:animEffect>
                                    <p:anim calcmode="lin" valueType="num">
                                      <p:cBhvr>
                                        <p:cTn id="59" dur="1000" fill="hold"/>
                                        <p:tgtEl>
                                          <p:spTgt spid="108"/>
                                        </p:tgtEl>
                                        <p:attrNameLst>
                                          <p:attrName>ppt_x</p:attrName>
                                        </p:attrNameLst>
                                      </p:cBhvr>
                                      <p:tavLst>
                                        <p:tav tm="0">
                                          <p:val>
                                            <p:strVal val="#ppt_x"/>
                                          </p:val>
                                        </p:tav>
                                        <p:tav tm="100000">
                                          <p:val>
                                            <p:strVal val="#ppt_x"/>
                                          </p:val>
                                        </p:tav>
                                      </p:tavLst>
                                    </p:anim>
                                    <p:anim calcmode="lin" valueType="num">
                                      <p:cBhvr>
                                        <p:cTn id="60"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17"/>
                                        </p:tgtEl>
                                        <p:attrNameLst>
                                          <p:attrName>style.visibility</p:attrName>
                                        </p:attrNameLst>
                                      </p:cBhvr>
                                      <p:to>
                                        <p:strVal val="visible"/>
                                      </p:to>
                                    </p:set>
                                    <p:animEffect transition="in" filter="fade">
                                      <p:cBhvr>
                                        <p:cTn id="65" dur="1000"/>
                                        <p:tgtEl>
                                          <p:spTgt spid="117"/>
                                        </p:tgtEl>
                                      </p:cBhvr>
                                    </p:animEffect>
                                    <p:anim calcmode="lin" valueType="num">
                                      <p:cBhvr>
                                        <p:cTn id="66" dur="1000" fill="hold"/>
                                        <p:tgtEl>
                                          <p:spTgt spid="117"/>
                                        </p:tgtEl>
                                        <p:attrNameLst>
                                          <p:attrName>ppt_x</p:attrName>
                                        </p:attrNameLst>
                                      </p:cBhvr>
                                      <p:tavLst>
                                        <p:tav tm="0">
                                          <p:val>
                                            <p:strVal val="#ppt_x"/>
                                          </p:val>
                                        </p:tav>
                                        <p:tav tm="100000">
                                          <p:val>
                                            <p:strVal val="#ppt_x"/>
                                          </p:val>
                                        </p:tav>
                                      </p:tavLst>
                                    </p:anim>
                                    <p:anim calcmode="lin" valueType="num">
                                      <p:cBhvr>
                                        <p:cTn id="67" dur="1000" fill="hold"/>
                                        <p:tgtEl>
                                          <p:spTgt spid="1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fade">
                                      <p:cBhvr>
                                        <p:cTn id="70" dur="1000"/>
                                        <p:tgtEl>
                                          <p:spTgt spid="122"/>
                                        </p:tgtEl>
                                      </p:cBhvr>
                                    </p:animEffect>
                                    <p:anim calcmode="lin" valueType="num">
                                      <p:cBhvr>
                                        <p:cTn id="71" dur="1000" fill="hold"/>
                                        <p:tgtEl>
                                          <p:spTgt spid="122"/>
                                        </p:tgtEl>
                                        <p:attrNameLst>
                                          <p:attrName>ppt_x</p:attrName>
                                        </p:attrNameLst>
                                      </p:cBhvr>
                                      <p:tavLst>
                                        <p:tav tm="0">
                                          <p:val>
                                            <p:strVal val="#ppt_x"/>
                                          </p:val>
                                        </p:tav>
                                        <p:tav tm="100000">
                                          <p:val>
                                            <p:strVal val="#ppt_x"/>
                                          </p:val>
                                        </p:tav>
                                      </p:tavLst>
                                    </p:anim>
                                    <p:anim calcmode="lin" valueType="num">
                                      <p:cBhvr>
                                        <p:cTn id="72" dur="1000" fill="hold"/>
                                        <p:tgtEl>
                                          <p:spTgt spid="12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fade">
                                      <p:cBhvr>
                                        <p:cTn id="75" dur="1000"/>
                                        <p:tgtEl>
                                          <p:spTgt spid="114"/>
                                        </p:tgtEl>
                                      </p:cBhvr>
                                    </p:animEffect>
                                    <p:anim calcmode="lin" valueType="num">
                                      <p:cBhvr>
                                        <p:cTn id="76" dur="1000" fill="hold"/>
                                        <p:tgtEl>
                                          <p:spTgt spid="114"/>
                                        </p:tgtEl>
                                        <p:attrNameLst>
                                          <p:attrName>ppt_x</p:attrName>
                                        </p:attrNameLst>
                                      </p:cBhvr>
                                      <p:tavLst>
                                        <p:tav tm="0">
                                          <p:val>
                                            <p:strVal val="#ppt_x"/>
                                          </p:val>
                                        </p:tav>
                                        <p:tav tm="100000">
                                          <p:val>
                                            <p:strVal val="#ppt_x"/>
                                          </p:val>
                                        </p:tav>
                                      </p:tavLst>
                                    </p:anim>
                                    <p:anim calcmode="lin" valueType="num">
                                      <p:cBhvr>
                                        <p:cTn id="77"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21" grpId="0"/>
      <p:bldP spid="122" grpId="0"/>
      <p:bldP spid="1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6477329"/>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7763743"/>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133167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2618086"/>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661541" y="1470992"/>
            <a:ext cx="1232729" cy="7134324"/>
            <a:chOff x="0" y="0"/>
            <a:chExt cx="1643639" cy="9512432"/>
          </a:xfrm>
        </p:grpSpPr>
        <p:sp>
          <p:nvSpPr>
            <p:cNvPr id="33" name="TextBox 33"/>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34" name="TextBox 34"/>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35" name="TextBox 35"/>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36" name="TextBox 36"/>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37" name="TextBox 37"/>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38" name="TextBox 38"/>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39" name="TextBox 39"/>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0" name="TextBox 40"/>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2" name="Freeform 42"/>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43" name="Group 43"/>
          <p:cNvGrpSpPr/>
          <p:nvPr/>
        </p:nvGrpSpPr>
        <p:grpSpPr>
          <a:xfrm>
            <a:off x="15285523" y="5200440"/>
            <a:ext cx="2186870" cy="1191585"/>
            <a:chOff x="0" y="0"/>
            <a:chExt cx="2915827" cy="1588780"/>
          </a:xfrm>
        </p:grpSpPr>
        <p:grpSp>
          <p:nvGrpSpPr>
            <p:cNvPr id="44" name="Group 44"/>
            <p:cNvGrpSpPr/>
            <p:nvPr/>
          </p:nvGrpSpPr>
          <p:grpSpPr>
            <a:xfrm>
              <a:off x="0" y="0"/>
              <a:ext cx="2915827" cy="1588780"/>
              <a:chOff x="0" y="0"/>
              <a:chExt cx="595553" cy="324506"/>
            </a:xfrm>
          </p:grpSpPr>
          <p:sp>
            <p:nvSpPr>
              <p:cNvPr id="45" name="Freeform 4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46" name="TextBox 46"/>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47" name="Group 47"/>
            <p:cNvGrpSpPr/>
            <p:nvPr/>
          </p:nvGrpSpPr>
          <p:grpSpPr>
            <a:xfrm>
              <a:off x="135707" y="117213"/>
              <a:ext cx="2664410" cy="1354354"/>
              <a:chOff x="0" y="0"/>
              <a:chExt cx="544201" cy="276625"/>
            </a:xfrm>
          </p:grpSpPr>
          <p:sp>
            <p:nvSpPr>
              <p:cNvPr id="48" name="Freeform 4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49" name="TextBox 49"/>
              <p:cNvSpPr txBox="1"/>
              <p:nvPr/>
            </p:nvSpPr>
            <p:spPr>
              <a:xfrm>
                <a:off x="0" y="-66675"/>
                <a:ext cx="544201" cy="343300"/>
              </a:xfrm>
              <a:prstGeom prst="rect">
                <a:avLst/>
              </a:prstGeom>
            </p:spPr>
            <p:txBody>
              <a:bodyPr lIns="51986" tIns="51986" rIns="51986" bIns="51986" rtlCol="0" anchor="ctr"/>
              <a:lstStyle/>
              <a:p>
                <a:pPr algn="ctr">
                  <a:lnSpc>
                    <a:spcPts val="4200"/>
                  </a:lnSpc>
                </a:pPr>
                <a:endParaRPr/>
              </a:p>
            </p:txBody>
          </p:sp>
        </p:grpSp>
      </p:gr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256948" y="3887903"/>
            <a:ext cx="2186870" cy="1208603"/>
            <a:chOff x="0" y="-22690"/>
            <a:chExt cx="2915827" cy="161147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59" name="TextBox 59"/>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22690"/>
              <a:ext cx="2664410" cy="1494257"/>
              <a:chOff x="0" y="-28575"/>
              <a:chExt cx="544201" cy="305200"/>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62" name="TextBox 62"/>
              <p:cNvSpPr txBox="1"/>
              <p:nvPr/>
            </p:nvSpPr>
            <p:spPr>
              <a:xfrm>
                <a:off x="0" y="-28575"/>
                <a:ext cx="544201" cy="305200"/>
              </a:xfrm>
              <a:prstGeom prst="rect">
                <a:avLst/>
              </a:prstGeom>
            </p:spPr>
            <p:txBody>
              <a:bodyPr lIns="51986" tIns="51986" rIns="51986" bIns="51986" rtlCol="0" anchor="ctr"/>
              <a:lstStyle/>
              <a:p>
                <a:pPr algn="ctr">
                  <a:lnSpc>
                    <a:spcPts val="3079"/>
                  </a:lnSpc>
                </a:pPr>
                <a:r>
                  <a:rPr lang="en-US" sz="2199" smtClean="0">
                    <a:solidFill>
                      <a:srgbClr val="503D36"/>
                    </a:solidFill>
                    <a:latin typeface="Anton"/>
                  </a:rPr>
                  <a:t>AÇIKLAMA</a:t>
                </a:r>
                <a:endParaRPr lang="en-US" sz="2199" dirty="0">
                  <a:solidFill>
                    <a:srgbClr val="503D36"/>
                  </a:solidFill>
                  <a:latin typeface="Anton"/>
                </a:endParaRP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sp>
        <p:nvSpPr>
          <p:cNvPr id="90" name="AutoShape 90"/>
          <p:cNvSpPr/>
          <p:nvPr/>
        </p:nvSpPr>
        <p:spPr>
          <a:xfrm rot="-8791684">
            <a:off x="8604721" y="3770665"/>
            <a:ext cx="3145302" cy="0"/>
          </a:xfrm>
          <a:prstGeom prst="line">
            <a:avLst/>
          </a:prstGeom>
          <a:ln w="47625" cap="flat">
            <a:solidFill>
              <a:srgbClr val="E76262"/>
            </a:solidFill>
            <a:prstDash val="lgDash"/>
            <a:headEnd type="none" w="sm" len="sm"/>
            <a:tailEnd type="none" w="sm" len="sm"/>
          </a:ln>
        </p:spPr>
      </p:sp>
      <p:sp>
        <p:nvSpPr>
          <p:cNvPr id="91" name="AutoShape 91"/>
          <p:cNvSpPr/>
          <p:nvPr/>
        </p:nvSpPr>
        <p:spPr>
          <a:xfrm rot="-2000892">
            <a:off x="5923015" y="3770665"/>
            <a:ext cx="3145302" cy="0"/>
          </a:xfrm>
          <a:prstGeom prst="line">
            <a:avLst/>
          </a:prstGeom>
          <a:ln w="47625" cap="flat">
            <a:solidFill>
              <a:srgbClr val="E76262"/>
            </a:solidFill>
            <a:prstDash val="lgDash"/>
            <a:headEnd type="none" w="sm" len="sm"/>
            <a:tailEnd type="none" w="sm" len="sm"/>
          </a:ln>
        </p:spPr>
      </p:sp>
      <p:grpSp>
        <p:nvGrpSpPr>
          <p:cNvPr id="92" name="Group 92"/>
          <p:cNvGrpSpPr/>
          <p:nvPr/>
        </p:nvGrpSpPr>
        <p:grpSpPr>
          <a:xfrm>
            <a:off x="7862637" y="2179520"/>
            <a:ext cx="1902518" cy="1902518"/>
            <a:chOff x="0" y="0"/>
            <a:chExt cx="812800" cy="812800"/>
          </a:xfrm>
        </p:grpSpPr>
        <p:sp>
          <p:nvSpPr>
            <p:cNvPr id="93" name="Freeform 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94" name="TextBox 94"/>
            <p:cNvSpPr txBox="1"/>
            <p:nvPr/>
          </p:nvSpPr>
          <p:spPr>
            <a:xfrm>
              <a:off x="101941" y="39939"/>
              <a:ext cx="660400" cy="765175"/>
            </a:xfrm>
            <a:prstGeom prst="rect">
              <a:avLst/>
            </a:prstGeom>
          </p:spPr>
          <p:txBody>
            <a:bodyPr lIns="47486" tIns="47486" rIns="47486" bIns="47486" rtlCol="0" anchor="ctr"/>
            <a:lstStyle/>
            <a:p>
              <a:pPr algn="ctr">
                <a:lnSpc>
                  <a:spcPts val="7700"/>
                </a:lnSpc>
              </a:pPr>
              <a:r>
                <a:rPr lang="en-US" sz="5500" dirty="0">
                  <a:solidFill>
                    <a:srgbClr val="503D36"/>
                  </a:solidFill>
                  <a:latin typeface="Anton"/>
                </a:rPr>
                <a:t>MSÜ</a:t>
              </a:r>
            </a:p>
          </p:txBody>
        </p:sp>
      </p:grpSp>
      <p:grpSp>
        <p:nvGrpSpPr>
          <p:cNvPr id="95" name="Group 95"/>
          <p:cNvGrpSpPr/>
          <p:nvPr/>
        </p:nvGrpSpPr>
        <p:grpSpPr>
          <a:xfrm>
            <a:off x="3384801" y="4661839"/>
            <a:ext cx="10899074" cy="1303365"/>
            <a:chOff x="0" y="0"/>
            <a:chExt cx="3393203" cy="405776"/>
          </a:xfrm>
        </p:grpSpPr>
        <p:sp>
          <p:nvSpPr>
            <p:cNvPr id="96" name="Freeform 96"/>
            <p:cNvSpPr/>
            <p:nvPr/>
          </p:nvSpPr>
          <p:spPr>
            <a:xfrm>
              <a:off x="0" y="0"/>
              <a:ext cx="3393203" cy="405776"/>
            </a:xfrm>
            <a:custGeom>
              <a:avLst/>
              <a:gdLst/>
              <a:ahLst/>
              <a:cxnLst/>
              <a:rect l="l" t="t" r="r" b="b"/>
              <a:pathLst>
                <a:path w="3393203" h="405776">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id="97" name="TextBox 97"/>
            <p:cNvSpPr txBox="1"/>
            <p:nvPr/>
          </p:nvSpPr>
          <p:spPr>
            <a:xfrm>
              <a:off x="0" y="-28575"/>
              <a:ext cx="3393203" cy="434351"/>
            </a:xfrm>
            <a:prstGeom prst="rect">
              <a:avLst/>
            </a:prstGeom>
          </p:spPr>
          <p:txBody>
            <a:bodyPr lIns="42975" tIns="42975" rIns="42975" bIns="42975" rtlCol="0" anchor="ctr"/>
            <a:lstStyle/>
            <a:p>
              <a:pPr algn="ctr">
                <a:lnSpc>
                  <a:spcPts val="2659"/>
                </a:lnSpc>
              </a:pPr>
              <a:endParaRPr/>
            </a:p>
          </p:txBody>
        </p:sp>
      </p:grpSp>
      <p:sp>
        <p:nvSpPr>
          <p:cNvPr id="98" name="Freeform 98"/>
          <p:cNvSpPr/>
          <p:nvPr/>
        </p:nvSpPr>
        <p:spPr>
          <a:xfrm>
            <a:off x="2475899" y="2128839"/>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99" name="Freeform 99"/>
          <p:cNvSpPr/>
          <p:nvPr/>
        </p:nvSpPr>
        <p:spPr>
          <a:xfrm>
            <a:off x="13652694" y="3487326"/>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100" name="Freeform 100"/>
          <p:cNvSpPr/>
          <p:nvPr/>
        </p:nvSpPr>
        <p:spPr>
          <a:xfrm rot="-8982838" flipH="1" flipV="1">
            <a:off x="5050431" y="3005036"/>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7"/>
            <a:stretch>
              <a:fillRect t="-62571" r="-193516" b="-197067"/>
            </a:stretch>
          </a:blipFill>
        </p:spPr>
      </p:sp>
      <p:sp>
        <p:nvSpPr>
          <p:cNvPr id="101" name="Freeform 101"/>
          <p:cNvSpPr/>
          <p:nvPr/>
        </p:nvSpPr>
        <p:spPr>
          <a:xfrm rot="9777171" flipV="1">
            <a:off x="13729012" y="7950387"/>
            <a:ext cx="1011795" cy="696741"/>
          </a:xfrm>
          <a:custGeom>
            <a:avLst/>
            <a:gdLst/>
            <a:ahLst/>
            <a:cxnLst/>
            <a:rect l="l" t="t" r="r" b="b"/>
            <a:pathLst>
              <a:path w="1011795" h="696741">
                <a:moveTo>
                  <a:pt x="0" y="696741"/>
                </a:moveTo>
                <a:lnTo>
                  <a:pt x="1011794" y="696741"/>
                </a:lnTo>
                <a:lnTo>
                  <a:pt x="1011794" y="0"/>
                </a:lnTo>
                <a:lnTo>
                  <a:pt x="0" y="0"/>
                </a:lnTo>
                <a:lnTo>
                  <a:pt x="0" y="696741"/>
                </a:lnTo>
                <a:close/>
              </a:path>
            </a:pathLst>
          </a:custGeom>
          <a:blipFill>
            <a:blip r:embed="rId7"/>
            <a:stretch>
              <a:fillRect t="-62571" r="-193516" b="-197067"/>
            </a:stretch>
          </a:blipFill>
        </p:spPr>
      </p:sp>
      <p:sp>
        <p:nvSpPr>
          <p:cNvPr id="102" name="Freeform 102"/>
          <p:cNvSpPr/>
          <p:nvPr/>
        </p:nvSpPr>
        <p:spPr>
          <a:xfrm>
            <a:off x="7755813" y="8298758"/>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grpSp>
        <p:nvGrpSpPr>
          <p:cNvPr id="103" name="Group 103"/>
          <p:cNvGrpSpPr/>
          <p:nvPr/>
        </p:nvGrpSpPr>
        <p:grpSpPr>
          <a:xfrm>
            <a:off x="594866" y="1690137"/>
            <a:ext cx="1232729" cy="7134324"/>
            <a:chOff x="0" y="0"/>
            <a:chExt cx="1643639" cy="9512432"/>
          </a:xfrm>
        </p:grpSpPr>
        <p:sp>
          <p:nvSpPr>
            <p:cNvPr id="104" name="TextBox 104"/>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3" name="TextBox 113"/>
          <p:cNvSpPr txBox="1"/>
          <p:nvPr/>
        </p:nvSpPr>
        <p:spPr>
          <a:xfrm>
            <a:off x="3047892" y="4889659"/>
            <a:ext cx="11616577" cy="847725"/>
          </a:xfrm>
          <a:prstGeom prst="rect">
            <a:avLst/>
          </a:prstGeom>
        </p:spPr>
        <p:txBody>
          <a:bodyPr lIns="0" tIns="0" rIns="0" bIns="0" rtlCol="0" anchor="t">
            <a:spAutoFit/>
          </a:bodyPr>
          <a:lstStyle/>
          <a:p>
            <a:pPr marL="0" lvl="0" indent="0" algn="ctr">
              <a:lnSpc>
                <a:spcPts val="6720"/>
              </a:lnSpc>
              <a:spcBef>
                <a:spcPct val="0"/>
              </a:spcBef>
            </a:pPr>
            <a:r>
              <a:rPr lang="en-US" sz="5600">
                <a:solidFill>
                  <a:srgbClr val="503D36"/>
                </a:solidFill>
                <a:latin typeface="Anton"/>
              </a:rPr>
              <a:t>ÇİFTE VATANDAŞ AÇIKLAMA</a:t>
            </a:r>
          </a:p>
        </p:txBody>
      </p:sp>
      <p:sp>
        <p:nvSpPr>
          <p:cNvPr id="114" name="TextBox 114"/>
          <p:cNvSpPr txBox="1"/>
          <p:nvPr/>
        </p:nvSpPr>
        <p:spPr>
          <a:xfrm>
            <a:off x="2791573" y="6386138"/>
            <a:ext cx="12088065" cy="1598295"/>
          </a:xfrm>
          <a:prstGeom prst="rect">
            <a:avLst/>
          </a:prstGeom>
        </p:spPr>
        <p:txBody>
          <a:bodyPr lIns="0" tIns="0" rIns="0" bIns="0" rtlCol="0" anchor="t">
            <a:spAutoFit/>
          </a:bodyPr>
          <a:lstStyle/>
          <a:p>
            <a:pPr marL="0" lvl="0" indent="0" algn="ctr">
              <a:lnSpc>
                <a:spcPts val="4199"/>
              </a:lnSpc>
              <a:spcBef>
                <a:spcPct val="0"/>
              </a:spcBef>
            </a:pPr>
            <a:r>
              <a:rPr lang="en-US" sz="2799" dirty="0">
                <a:solidFill>
                  <a:srgbClr val="503D36"/>
                </a:solidFill>
                <a:latin typeface="Ambitions"/>
              </a:rPr>
              <a:t>MSÜ </a:t>
            </a:r>
            <a:r>
              <a:rPr lang="en-US" sz="2799" dirty="0" err="1">
                <a:solidFill>
                  <a:srgbClr val="503D36"/>
                </a:solidFill>
                <a:latin typeface="Ambitions"/>
              </a:rPr>
              <a:t>Sınavına</a:t>
            </a:r>
            <a:r>
              <a:rPr lang="en-US" sz="2799" dirty="0">
                <a:solidFill>
                  <a:srgbClr val="503D36"/>
                </a:solidFill>
                <a:latin typeface="Ambitions"/>
              </a:rPr>
              <a:t> </a:t>
            </a:r>
            <a:r>
              <a:rPr lang="en-US" sz="2799" dirty="0" err="1">
                <a:solidFill>
                  <a:srgbClr val="503D36"/>
                </a:solidFill>
                <a:latin typeface="Ambitions"/>
              </a:rPr>
              <a:t>Katılmak</a:t>
            </a:r>
            <a:r>
              <a:rPr lang="en-US" sz="2799" dirty="0">
                <a:solidFill>
                  <a:srgbClr val="503D36"/>
                </a:solidFill>
                <a:latin typeface="Ambitions"/>
              </a:rPr>
              <a:t> </a:t>
            </a:r>
            <a:r>
              <a:rPr lang="en-US" sz="2799" dirty="0" err="1">
                <a:solidFill>
                  <a:srgbClr val="503D36"/>
                </a:solidFill>
                <a:latin typeface="Ambitions"/>
              </a:rPr>
              <a:t>İsteyen</a:t>
            </a:r>
            <a:r>
              <a:rPr lang="en-US" sz="2799" dirty="0">
                <a:solidFill>
                  <a:srgbClr val="503D36"/>
                </a:solidFill>
                <a:latin typeface="Ambitions"/>
              </a:rPr>
              <a:t> </a:t>
            </a:r>
            <a:r>
              <a:rPr lang="en-US" sz="2799" dirty="0" err="1">
                <a:solidFill>
                  <a:srgbClr val="503D36"/>
                </a:solidFill>
                <a:latin typeface="Ambitions"/>
              </a:rPr>
              <a:t>Adaylardan</a:t>
            </a:r>
            <a:r>
              <a:rPr lang="en-US" sz="2799" dirty="0">
                <a:solidFill>
                  <a:srgbClr val="503D36"/>
                </a:solidFill>
                <a:latin typeface="Ambitions"/>
              </a:rPr>
              <a:t> </a:t>
            </a:r>
            <a:r>
              <a:rPr lang="en-US" sz="2799" dirty="0" err="1">
                <a:solidFill>
                  <a:srgbClr val="503D36"/>
                </a:solidFill>
                <a:latin typeface="Ambitions"/>
              </a:rPr>
              <a:t>Çifte</a:t>
            </a:r>
            <a:r>
              <a:rPr lang="en-US" sz="2799" dirty="0">
                <a:solidFill>
                  <a:srgbClr val="503D36"/>
                </a:solidFill>
                <a:latin typeface="Ambitions"/>
              </a:rPr>
              <a:t> </a:t>
            </a:r>
            <a:r>
              <a:rPr lang="en-US" sz="2799" dirty="0" err="1">
                <a:solidFill>
                  <a:srgbClr val="503D36"/>
                </a:solidFill>
                <a:latin typeface="Ambitions"/>
              </a:rPr>
              <a:t>Vatandaşlığı</a:t>
            </a:r>
            <a:r>
              <a:rPr lang="en-US" sz="2799" dirty="0">
                <a:solidFill>
                  <a:srgbClr val="503D36"/>
                </a:solidFill>
                <a:latin typeface="Ambitions"/>
              </a:rPr>
              <a:t> Olan </a:t>
            </a:r>
            <a:r>
              <a:rPr lang="en-US" sz="2799" dirty="0" err="1">
                <a:solidFill>
                  <a:srgbClr val="503D36"/>
                </a:solidFill>
                <a:latin typeface="Ambitions"/>
              </a:rPr>
              <a:t>Adaylar</a:t>
            </a:r>
            <a:r>
              <a:rPr lang="en-US" sz="2799" dirty="0">
                <a:solidFill>
                  <a:srgbClr val="503D36"/>
                </a:solidFill>
                <a:latin typeface="Ambitions"/>
              </a:rPr>
              <a:t> </a:t>
            </a:r>
            <a:r>
              <a:rPr lang="en-US" sz="2799" dirty="0" err="1">
                <a:solidFill>
                  <a:srgbClr val="503D36"/>
                </a:solidFill>
                <a:latin typeface="Ambitions"/>
              </a:rPr>
              <a:t>Sınava</a:t>
            </a:r>
            <a:r>
              <a:rPr lang="en-US" sz="2799" dirty="0">
                <a:solidFill>
                  <a:srgbClr val="503D36"/>
                </a:solidFill>
                <a:latin typeface="Ambitions"/>
              </a:rPr>
              <a:t> </a:t>
            </a:r>
            <a:r>
              <a:rPr lang="en-US" sz="2799" dirty="0" err="1">
                <a:solidFill>
                  <a:srgbClr val="503D36"/>
                </a:solidFill>
                <a:latin typeface="Ambitions"/>
              </a:rPr>
              <a:t>Katılabilir</a:t>
            </a:r>
            <a:r>
              <a:rPr lang="en-US" sz="2799" dirty="0">
                <a:solidFill>
                  <a:srgbClr val="503D36"/>
                </a:solidFill>
                <a:latin typeface="Ambitions"/>
              </a:rPr>
              <a:t>, </a:t>
            </a:r>
            <a:r>
              <a:rPr lang="en-US" sz="2799" dirty="0" err="1">
                <a:solidFill>
                  <a:srgbClr val="503D36"/>
                </a:solidFill>
                <a:latin typeface="Ambitions"/>
              </a:rPr>
              <a:t>Milli</a:t>
            </a:r>
            <a:r>
              <a:rPr lang="en-US" sz="2799" dirty="0">
                <a:solidFill>
                  <a:srgbClr val="503D36"/>
                </a:solidFill>
                <a:latin typeface="Ambitions"/>
              </a:rPr>
              <a:t> </a:t>
            </a:r>
            <a:r>
              <a:rPr lang="en-US" sz="2799" dirty="0" err="1">
                <a:solidFill>
                  <a:srgbClr val="503D36"/>
                </a:solidFill>
                <a:latin typeface="Ambitions"/>
              </a:rPr>
              <a:t>Savunma</a:t>
            </a:r>
            <a:r>
              <a:rPr lang="en-US" sz="2799" dirty="0">
                <a:solidFill>
                  <a:srgbClr val="503D36"/>
                </a:solidFill>
                <a:latin typeface="Ambitions"/>
              </a:rPr>
              <a:t> </a:t>
            </a:r>
            <a:r>
              <a:rPr lang="en-US" sz="2799" dirty="0" err="1">
                <a:solidFill>
                  <a:srgbClr val="503D36"/>
                </a:solidFill>
                <a:latin typeface="Ambitions"/>
              </a:rPr>
              <a:t>Üniversitesine</a:t>
            </a:r>
            <a:r>
              <a:rPr lang="en-US" sz="2799" dirty="0">
                <a:solidFill>
                  <a:srgbClr val="503D36"/>
                </a:solidFill>
                <a:latin typeface="Ambitions"/>
              </a:rPr>
              <a:t> </a:t>
            </a:r>
            <a:r>
              <a:rPr lang="en-US" sz="2799" dirty="0" err="1">
                <a:solidFill>
                  <a:srgbClr val="503D36"/>
                </a:solidFill>
                <a:latin typeface="Ambitions"/>
              </a:rPr>
              <a:t>Gitmek</a:t>
            </a:r>
            <a:r>
              <a:rPr lang="en-US" sz="2799" dirty="0">
                <a:solidFill>
                  <a:srgbClr val="503D36"/>
                </a:solidFill>
                <a:latin typeface="Ambitions"/>
              </a:rPr>
              <a:t> </a:t>
            </a:r>
            <a:r>
              <a:rPr lang="en-US" sz="2799" dirty="0" err="1">
                <a:solidFill>
                  <a:srgbClr val="503D36"/>
                </a:solidFill>
                <a:latin typeface="Ambitions"/>
              </a:rPr>
              <a:t>İsterlerse</a:t>
            </a:r>
            <a:r>
              <a:rPr lang="en-US" sz="2799" dirty="0">
                <a:solidFill>
                  <a:srgbClr val="503D36"/>
                </a:solidFill>
                <a:latin typeface="Ambitions"/>
              </a:rPr>
              <a:t> </a:t>
            </a:r>
            <a:r>
              <a:rPr lang="en-US" sz="2799" dirty="0" err="1">
                <a:solidFill>
                  <a:srgbClr val="503D36"/>
                </a:solidFill>
                <a:latin typeface="Ambitions"/>
              </a:rPr>
              <a:t>Çifte</a:t>
            </a:r>
            <a:r>
              <a:rPr lang="en-US" sz="2799" dirty="0">
                <a:solidFill>
                  <a:srgbClr val="503D36"/>
                </a:solidFill>
                <a:latin typeface="Ambitions"/>
              </a:rPr>
              <a:t> </a:t>
            </a:r>
            <a:r>
              <a:rPr lang="en-US" sz="2799" dirty="0" err="1">
                <a:solidFill>
                  <a:srgbClr val="503D36"/>
                </a:solidFill>
                <a:latin typeface="Ambitions"/>
              </a:rPr>
              <a:t>Vatandaş</a:t>
            </a:r>
            <a:r>
              <a:rPr lang="en-US" sz="2799" dirty="0">
                <a:solidFill>
                  <a:srgbClr val="503D36"/>
                </a:solidFill>
                <a:latin typeface="Ambitions"/>
              </a:rPr>
              <a:t> </a:t>
            </a:r>
            <a:r>
              <a:rPr lang="en-US" sz="2799" dirty="0" err="1">
                <a:solidFill>
                  <a:srgbClr val="503D36"/>
                </a:solidFill>
                <a:latin typeface="Ambitions"/>
              </a:rPr>
              <a:t>Oldukları</a:t>
            </a:r>
            <a:r>
              <a:rPr lang="en-US" sz="2799" dirty="0">
                <a:solidFill>
                  <a:srgbClr val="503D36"/>
                </a:solidFill>
                <a:latin typeface="Ambitions"/>
              </a:rPr>
              <a:t> </a:t>
            </a:r>
            <a:r>
              <a:rPr lang="en-US" sz="2799" dirty="0" err="1">
                <a:solidFill>
                  <a:srgbClr val="503D36"/>
                </a:solidFill>
                <a:latin typeface="Ambitions"/>
              </a:rPr>
              <a:t>Vatandaşlıktan</a:t>
            </a:r>
            <a:r>
              <a:rPr lang="en-US" sz="2799" dirty="0">
                <a:solidFill>
                  <a:srgbClr val="503D36"/>
                </a:solidFill>
                <a:latin typeface="Ambitions"/>
              </a:rPr>
              <a:t> </a:t>
            </a:r>
            <a:r>
              <a:rPr lang="en-US" sz="2799" dirty="0" err="1">
                <a:solidFill>
                  <a:srgbClr val="503D36"/>
                </a:solidFill>
                <a:latin typeface="Ambitions"/>
              </a:rPr>
              <a:t>Çıkarak</a:t>
            </a:r>
            <a:r>
              <a:rPr lang="en-US" sz="2799" dirty="0">
                <a:solidFill>
                  <a:srgbClr val="503D36"/>
                </a:solidFill>
                <a:latin typeface="Ambitions"/>
              </a:rPr>
              <a:t> </a:t>
            </a:r>
            <a:r>
              <a:rPr lang="en-US" sz="2799" dirty="0" err="1">
                <a:solidFill>
                  <a:srgbClr val="503D36"/>
                </a:solidFill>
                <a:latin typeface="Ambitions"/>
              </a:rPr>
              <a:t>Öğrenci</a:t>
            </a:r>
            <a:r>
              <a:rPr lang="en-US" sz="2799" dirty="0">
                <a:solidFill>
                  <a:srgbClr val="503D36"/>
                </a:solidFill>
                <a:latin typeface="Ambitions"/>
              </a:rPr>
              <a:t> </a:t>
            </a:r>
            <a:r>
              <a:rPr lang="en-US" sz="2799" dirty="0" err="1">
                <a:solidFill>
                  <a:srgbClr val="503D36"/>
                </a:solidFill>
                <a:latin typeface="Ambitions"/>
              </a:rPr>
              <a:t>Olabilirler</a:t>
            </a:r>
            <a:r>
              <a:rPr lang="en-US" sz="2799" dirty="0">
                <a:solidFill>
                  <a:srgbClr val="503D36"/>
                </a:solidFill>
                <a:latin typeface="Ambitions"/>
              </a:rPr>
              <a:t>.</a:t>
            </a:r>
          </a:p>
        </p:txBody>
      </p:sp>
      <p:sp>
        <p:nvSpPr>
          <p:cNvPr id="115" name="Freeform 115"/>
          <p:cNvSpPr/>
          <p:nvPr/>
        </p:nvSpPr>
        <p:spPr>
          <a:xfrm rot="-9364023">
            <a:off x="11735075" y="2140148"/>
            <a:ext cx="1321244" cy="1286561"/>
          </a:xfrm>
          <a:custGeom>
            <a:avLst/>
            <a:gdLst/>
            <a:ahLst/>
            <a:cxnLst/>
            <a:rect l="l" t="t" r="r" b="b"/>
            <a:pathLst>
              <a:path w="1321244" h="1286561">
                <a:moveTo>
                  <a:pt x="0" y="0"/>
                </a:moveTo>
                <a:lnTo>
                  <a:pt x="1321244" y="0"/>
                </a:lnTo>
                <a:lnTo>
                  <a:pt x="1321244" y="1286561"/>
                </a:lnTo>
                <a:lnTo>
                  <a:pt x="0" y="1286561"/>
                </a:lnTo>
                <a:lnTo>
                  <a:pt x="0" y="0"/>
                </a:lnTo>
                <a:close/>
              </a:path>
            </a:pathLst>
          </a:custGeom>
          <a:blipFill>
            <a:blip r:embed="rId8"/>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0"/>
                                        <p:tgtEl>
                                          <p:spTgt spid="113"/>
                                        </p:tgtEl>
                                      </p:cBhvr>
                                    </p:animEffect>
                                    <p:anim calcmode="lin" valueType="num">
                                      <p:cBhvr>
                                        <p:cTn id="18" dur="1000" fill="hold"/>
                                        <p:tgtEl>
                                          <p:spTgt spid="113"/>
                                        </p:tgtEl>
                                        <p:attrNameLst>
                                          <p:attrName>ppt_x</p:attrName>
                                        </p:attrNameLst>
                                      </p:cBhvr>
                                      <p:tavLst>
                                        <p:tav tm="0">
                                          <p:val>
                                            <p:strVal val="#ppt_x"/>
                                          </p:val>
                                        </p:tav>
                                        <p:tav tm="100000">
                                          <p:val>
                                            <p:strVal val="#ppt_x"/>
                                          </p:val>
                                        </p:tav>
                                      </p:tavLst>
                                    </p:anim>
                                    <p:anim calcmode="lin" valueType="num">
                                      <p:cBhvr>
                                        <p:cTn id="1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fade">
                                      <p:cBhvr>
                                        <p:cTn id="24" dur="1000"/>
                                        <p:tgtEl>
                                          <p:spTgt spid="114"/>
                                        </p:tgtEl>
                                      </p:cBhvr>
                                    </p:animEffect>
                                    <p:anim calcmode="lin" valueType="num">
                                      <p:cBhvr>
                                        <p:cTn id="25" dur="1000" fill="hold"/>
                                        <p:tgtEl>
                                          <p:spTgt spid="114"/>
                                        </p:tgtEl>
                                        <p:attrNameLst>
                                          <p:attrName>ppt_x</p:attrName>
                                        </p:attrNameLst>
                                      </p:cBhvr>
                                      <p:tavLst>
                                        <p:tav tm="0">
                                          <p:val>
                                            <p:strVal val="#ppt_x"/>
                                          </p:val>
                                        </p:tav>
                                        <p:tav tm="100000">
                                          <p:val>
                                            <p:strVal val="#ppt_x"/>
                                          </p:val>
                                        </p:tav>
                                      </p:tavLst>
                                    </p:anim>
                                    <p:anim calcmode="lin" valueType="num">
                                      <p:cBhvr>
                                        <p:cTn id="26"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6477329"/>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7763743"/>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133167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2618086"/>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3904921"/>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564542" y="5190915"/>
            <a:ext cx="2186870" cy="1191585"/>
            <a:chOff x="0" y="0"/>
            <a:chExt cx="2915827" cy="158878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59" name="TextBox 59"/>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117213"/>
              <a:ext cx="2664410" cy="1354354"/>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62" name="TextBox 62"/>
              <p:cNvSpPr txBox="1"/>
              <p:nvPr/>
            </p:nvSpPr>
            <p:spPr>
              <a:xfrm>
                <a:off x="0" y="-28575"/>
                <a:ext cx="544201" cy="305200"/>
              </a:xfrm>
              <a:prstGeom prst="rect">
                <a:avLst/>
              </a:prstGeom>
            </p:spPr>
            <p:txBody>
              <a:bodyPr lIns="51986" tIns="51986" rIns="51986" bIns="51986" rtlCol="0" anchor="ctr"/>
              <a:lstStyle/>
              <a:p>
                <a:pPr algn="ctr">
                  <a:lnSpc>
                    <a:spcPts val="3079"/>
                  </a:lnSpc>
                </a:pPr>
                <a:r>
                  <a:rPr lang="en-US" sz="2199">
                    <a:solidFill>
                      <a:srgbClr val="FFFFFF"/>
                    </a:solidFill>
                    <a:latin typeface="Anton"/>
                  </a:rPr>
                  <a:t>LİSE </a:t>
                </a: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2669070" y="3960278"/>
            <a:ext cx="5714098" cy="4630776"/>
            <a:chOff x="0" y="0"/>
            <a:chExt cx="1504948" cy="1219628"/>
          </a:xfrm>
        </p:grpSpPr>
        <p:sp>
          <p:nvSpPr>
            <p:cNvPr id="91" name="Freeform 91"/>
            <p:cNvSpPr/>
            <p:nvPr/>
          </p:nvSpPr>
          <p:spPr>
            <a:xfrm>
              <a:off x="0" y="0"/>
              <a:ext cx="1504948" cy="1219628"/>
            </a:xfrm>
            <a:custGeom>
              <a:avLst/>
              <a:gdLst/>
              <a:ahLst/>
              <a:cxnLst/>
              <a:rect l="l" t="t" r="r" b="b"/>
              <a:pathLst>
                <a:path w="1504948" h="1219628">
                  <a:moveTo>
                    <a:pt x="81293" y="0"/>
                  </a:moveTo>
                  <a:lnTo>
                    <a:pt x="1423655" y="0"/>
                  </a:lnTo>
                  <a:cubicBezTo>
                    <a:pt x="1445215" y="0"/>
                    <a:pt x="1465892" y="8565"/>
                    <a:pt x="1481138" y="23810"/>
                  </a:cubicBezTo>
                  <a:cubicBezTo>
                    <a:pt x="1496383" y="39055"/>
                    <a:pt x="1504948" y="59733"/>
                    <a:pt x="1504948" y="81293"/>
                  </a:cubicBezTo>
                  <a:lnTo>
                    <a:pt x="1504948" y="1138335"/>
                  </a:lnTo>
                  <a:cubicBezTo>
                    <a:pt x="1504948" y="1183232"/>
                    <a:pt x="1468552" y="1219628"/>
                    <a:pt x="1423655" y="1219628"/>
                  </a:cubicBezTo>
                  <a:lnTo>
                    <a:pt x="81293" y="1219628"/>
                  </a:lnTo>
                  <a:cubicBezTo>
                    <a:pt x="36396" y="1219628"/>
                    <a:pt x="0" y="1183232"/>
                    <a:pt x="0" y="1138335"/>
                  </a:cubicBezTo>
                  <a:lnTo>
                    <a:pt x="0" y="81293"/>
                  </a:lnTo>
                  <a:cubicBezTo>
                    <a:pt x="0" y="36396"/>
                    <a:pt x="36396" y="0"/>
                    <a:pt x="81293" y="0"/>
                  </a:cubicBezTo>
                  <a:close/>
                </a:path>
              </a:pathLst>
            </a:custGeom>
            <a:solidFill>
              <a:srgbClr val="000000">
                <a:alpha val="0"/>
              </a:srgbClr>
            </a:solidFill>
            <a:ln w="28575" cap="rnd">
              <a:solidFill>
                <a:srgbClr val="E76262"/>
              </a:solidFill>
              <a:prstDash val="lgDash"/>
              <a:round/>
            </a:ln>
          </p:spPr>
        </p:sp>
        <p:sp>
          <p:nvSpPr>
            <p:cNvPr id="92" name="TextBox 92"/>
            <p:cNvSpPr txBox="1"/>
            <p:nvPr/>
          </p:nvSpPr>
          <p:spPr>
            <a:xfrm>
              <a:off x="0" y="-28575"/>
              <a:ext cx="1504948" cy="1248203"/>
            </a:xfrm>
            <a:prstGeom prst="rect">
              <a:avLst/>
            </a:prstGeom>
          </p:spPr>
          <p:txBody>
            <a:bodyPr lIns="50800" tIns="50800" rIns="50800" bIns="50800" rtlCol="0" anchor="ctr"/>
            <a:lstStyle/>
            <a:p>
              <a:pPr algn="ctr">
                <a:lnSpc>
                  <a:spcPts val="2659"/>
                </a:lnSpc>
              </a:pPr>
              <a:endParaRPr/>
            </a:p>
          </p:txBody>
        </p:sp>
      </p:grpSp>
      <p:sp>
        <p:nvSpPr>
          <p:cNvPr id="93" name="TextBox 93"/>
          <p:cNvSpPr txBox="1"/>
          <p:nvPr/>
        </p:nvSpPr>
        <p:spPr>
          <a:xfrm>
            <a:off x="3045406" y="4647989"/>
            <a:ext cx="4961427" cy="2939415"/>
          </a:xfrm>
          <a:prstGeom prst="rect">
            <a:avLst/>
          </a:prstGeom>
        </p:spPr>
        <p:txBody>
          <a:bodyPr lIns="0" tIns="0" rIns="0" bIns="0" rtlCol="0" anchor="t">
            <a:spAutoFit/>
          </a:bodyPr>
          <a:lstStyle/>
          <a:p>
            <a:pPr marL="0" lvl="0" indent="0" algn="ctr">
              <a:lnSpc>
                <a:spcPts val="3899"/>
              </a:lnSpc>
              <a:spcBef>
                <a:spcPct val="0"/>
              </a:spcBef>
            </a:pPr>
            <a:r>
              <a:rPr lang="en-US" sz="2599">
                <a:solidFill>
                  <a:srgbClr val="503D36"/>
                </a:solidFill>
                <a:latin typeface="Ambitions"/>
              </a:rPr>
              <a:t>Sınava Katılacak Öğrencilerin Belirtilen Tarihlere Kadar Mezun Olması Başvuru İçin Yeterli Olacaktır. Öğrencilerin 12. Sınıf Öğrencisi de Başvuru Yapması İçin Yeterlidir.</a:t>
            </a:r>
          </a:p>
        </p:txBody>
      </p:sp>
      <p:grpSp>
        <p:nvGrpSpPr>
          <p:cNvPr id="94" name="Group 94"/>
          <p:cNvGrpSpPr/>
          <p:nvPr/>
        </p:nvGrpSpPr>
        <p:grpSpPr>
          <a:xfrm>
            <a:off x="3437521" y="3062816"/>
            <a:ext cx="4141479" cy="1196967"/>
            <a:chOff x="-10631" y="-120777"/>
            <a:chExt cx="1232659" cy="356263"/>
          </a:xfrm>
        </p:grpSpPr>
        <p:sp>
          <p:nvSpPr>
            <p:cNvPr id="95" name="Freeform 95"/>
            <p:cNvSpPr/>
            <p:nvPr/>
          </p:nvSpPr>
          <p:spPr>
            <a:xfrm>
              <a:off x="0" y="-41804"/>
              <a:ext cx="1222028" cy="222913"/>
            </a:xfrm>
            <a:custGeom>
              <a:avLst/>
              <a:gdLst/>
              <a:ahLst/>
              <a:cxnLst/>
              <a:rect l="l" t="t" r="r" b="b"/>
              <a:pathLst>
                <a:path w="1222028" h="222913">
                  <a:moveTo>
                    <a:pt x="111456" y="0"/>
                  </a:moveTo>
                  <a:lnTo>
                    <a:pt x="1110572" y="0"/>
                  </a:lnTo>
                  <a:cubicBezTo>
                    <a:pt x="1140132" y="0"/>
                    <a:pt x="1168481" y="11743"/>
                    <a:pt x="1189384" y="32645"/>
                  </a:cubicBezTo>
                  <a:cubicBezTo>
                    <a:pt x="1210286" y="53547"/>
                    <a:pt x="1222028" y="81896"/>
                    <a:pt x="1222028" y="111456"/>
                  </a:cubicBezTo>
                  <a:lnTo>
                    <a:pt x="1222028" y="111456"/>
                  </a:lnTo>
                  <a:cubicBezTo>
                    <a:pt x="1222028" y="141016"/>
                    <a:pt x="1210286" y="169366"/>
                    <a:pt x="1189384" y="190268"/>
                  </a:cubicBezTo>
                  <a:cubicBezTo>
                    <a:pt x="1168481" y="211170"/>
                    <a:pt x="1140132" y="222913"/>
                    <a:pt x="1110572" y="222913"/>
                  </a:cubicBezTo>
                  <a:lnTo>
                    <a:pt x="111456" y="222913"/>
                  </a:lnTo>
                  <a:cubicBezTo>
                    <a:pt x="81896" y="222913"/>
                    <a:pt x="53547" y="211170"/>
                    <a:pt x="32645" y="190268"/>
                  </a:cubicBezTo>
                  <a:cubicBezTo>
                    <a:pt x="11743" y="169366"/>
                    <a:pt x="0" y="141016"/>
                    <a:pt x="0" y="111456"/>
                  </a:cubicBezTo>
                  <a:lnTo>
                    <a:pt x="0" y="111456"/>
                  </a:lnTo>
                  <a:cubicBezTo>
                    <a:pt x="0" y="81896"/>
                    <a:pt x="11743" y="53547"/>
                    <a:pt x="32645" y="32645"/>
                  </a:cubicBezTo>
                  <a:cubicBezTo>
                    <a:pt x="53547" y="11743"/>
                    <a:pt x="81896" y="0"/>
                    <a:pt x="111456" y="0"/>
                  </a:cubicBezTo>
                  <a:close/>
                </a:path>
              </a:pathLst>
            </a:custGeom>
            <a:solidFill>
              <a:srgbClr val="FFCF91"/>
            </a:solidFill>
            <a:ln w="47625" cap="rnd">
              <a:solidFill>
                <a:srgbClr val="E76262"/>
              </a:solidFill>
              <a:prstDash val="lgDash"/>
              <a:round/>
            </a:ln>
          </p:spPr>
        </p:sp>
        <p:sp>
          <p:nvSpPr>
            <p:cNvPr id="96" name="TextBox 96"/>
            <p:cNvSpPr txBox="1"/>
            <p:nvPr/>
          </p:nvSpPr>
          <p:spPr>
            <a:xfrm>
              <a:off x="-10631" y="-120777"/>
              <a:ext cx="1222028" cy="356263"/>
            </a:xfrm>
            <a:prstGeom prst="rect">
              <a:avLst/>
            </a:prstGeom>
          </p:spPr>
          <p:txBody>
            <a:bodyPr lIns="44952" tIns="44952" rIns="44952" bIns="44952" rtlCol="0" anchor="ctr"/>
            <a:lstStyle/>
            <a:p>
              <a:pPr algn="ctr">
                <a:lnSpc>
                  <a:spcPts val="4200"/>
                </a:lnSpc>
              </a:pPr>
              <a:r>
                <a:rPr lang="en-US" sz="3000" dirty="0">
                  <a:solidFill>
                    <a:srgbClr val="503D36"/>
                  </a:solidFill>
                  <a:latin typeface="Ambitions"/>
                </a:rPr>
                <a:t>LİSE MEZUNİYETİ</a:t>
              </a:r>
            </a:p>
          </p:txBody>
        </p:sp>
      </p:grpSp>
      <p:grpSp>
        <p:nvGrpSpPr>
          <p:cNvPr id="97" name="Group 97"/>
          <p:cNvGrpSpPr/>
          <p:nvPr/>
        </p:nvGrpSpPr>
        <p:grpSpPr>
          <a:xfrm>
            <a:off x="9288043" y="3960278"/>
            <a:ext cx="5714098" cy="4630776"/>
            <a:chOff x="0" y="0"/>
            <a:chExt cx="1504948" cy="1219628"/>
          </a:xfrm>
        </p:grpSpPr>
        <p:sp>
          <p:nvSpPr>
            <p:cNvPr id="98" name="Freeform 98"/>
            <p:cNvSpPr/>
            <p:nvPr/>
          </p:nvSpPr>
          <p:spPr>
            <a:xfrm>
              <a:off x="0" y="0"/>
              <a:ext cx="1504948" cy="1219628"/>
            </a:xfrm>
            <a:custGeom>
              <a:avLst/>
              <a:gdLst/>
              <a:ahLst/>
              <a:cxnLst/>
              <a:rect l="l" t="t" r="r" b="b"/>
              <a:pathLst>
                <a:path w="1504948" h="1219628">
                  <a:moveTo>
                    <a:pt x="81293" y="0"/>
                  </a:moveTo>
                  <a:lnTo>
                    <a:pt x="1423655" y="0"/>
                  </a:lnTo>
                  <a:cubicBezTo>
                    <a:pt x="1445215" y="0"/>
                    <a:pt x="1465892" y="8565"/>
                    <a:pt x="1481138" y="23810"/>
                  </a:cubicBezTo>
                  <a:cubicBezTo>
                    <a:pt x="1496383" y="39055"/>
                    <a:pt x="1504948" y="59733"/>
                    <a:pt x="1504948" y="81293"/>
                  </a:cubicBezTo>
                  <a:lnTo>
                    <a:pt x="1504948" y="1138335"/>
                  </a:lnTo>
                  <a:cubicBezTo>
                    <a:pt x="1504948" y="1183232"/>
                    <a:pt x="1468552" y="1219628"/>
                    <a:pt x="1423655" y="1219628"/>
                  </a:cubicBezTo>
                  <a:lnTo>
                    <a:pt x="81293" y="1219628"/>
                  </a:lnTo>
                  <a:cubicBezTo>
                    <a:pt x="36396" y="1219628"/>
                    <a:pt x="0" y="1183232"/>
                    <a:pt x="0" y="1138335"/>
                  </a:cubicBezTo>
                  <a:lnTo>
                    <a:pt x="0" y="81293"/>
                  </a:lnTo>
                  <a:cubicBezTo>
                    <a:pt x="0" y="36396"/>
                    <a:pt x="36396" y="0"/>
                    <a:pt x="81293" y="0"/>
                  </a:cubicBezTo>
                  <a:close/>
                </a:path>
              </a:pathLst>
            </a:custGeom>
            <a:solidFill>
              <a:srgbClr val="000000">
                <a:alpha val="0"/>
              </a:srgbClr>
            </a:solidFill>
            <a:ln w="28575" cap="rnd">
              <a:solidFill>
                <a:srgbClr val="E76262"/>
              </a:solidFill>
              <a:prstDash val="lgDash"/>
              <a:round/>
            </a:ln>
          </p:spPr>
        </p:sp>
        <p:sp>
          <p:nvSpPr>
            <p:cNvPr id="99" name="TextBox 99"/>
            <p:cNvSpPr txBox="1"/>
            <p:nvPr/>
          </p:nvSpPr>
          <p:spPr>
            <a:xfrm>
              <a:off x="0" y="-28575"/>
              <a:ext cx="1504948" cy="1248203"/>
            </a:xfrm>
            <a:prstGeom prst="rect">
              <a:avLst/>
            </a:prstGeom>
          </p:spPr>
          <p:txBody>
            <a:bodyPr lIns="50800" tIns="50800" rIns="50800" bIns="50800" rtlCol="0" anchor="ctr"/>
            <a:lstStyle/>
            <a:p>
              <a:pPr algn="ctr">
                <a:lnSpc>
                  <a:spcPts val="2659"/>
                </a:lnSpc>
              </a:pPr>
              <a:endParaRPr/>
            </a:p>
          </p:txBody>
        </p:sp>
      </p:grpSp>
      <p:sp>
        <p:nvSpPr>
          <p:cNvPr id="100" name="TextBox 100"/>
          <p:cNvSpPr txBox="1"/>
          <p:nvPr/>
        </p:nvSpPr>
        <p:spPr>
          <a:xfrm>
            <a:off x="9501896" y="4445986"/>
            <a:ext cx="5286392" cy="1438275"/>
          </a:xfrm>
          <a:prstGeom prst="rect">
            <a:avLst/>
          </a:prstGeom>
        </p:spPr>
        <p:txBody>
          <a:bodyPr lIns="0" tIns="0" rIns="0" bIns="0" rtlCol="0" anchor="t">
            <a:spAutoFit/>
          </a:bodyPr>
          <a:lstStyle/>
          <a:p>
            <a:pPr marL="0" lvl="0" indent="0">
              <a:lnSpc>
                <a:spcPts val="3749"/>
              </a:lnSpc>
              <a:spcBef>
                <a:spcPct val="0"/>
              </a:spcBef>
            </a:pPr>
            <a:r>
              <a:rPr lang="en-US" sz="2499" u="sng" dirty="0" err="1">
                <a:solidFill>
                  <a:srgbClr val="503D36"/>
                </a:solidFill>
                <a:latin typeface="Ambitions"/>
              </a:rPr>
              <a:t>Soru</a:t>
            </a:r>
            <a:r>
              <a:rPr lang="en-US" sz="2499" u="sng" dirty="0">
                <a:solidFill>
                  <a:srgbClr val="503D36"/>
                </a:solidFill>
                <a:latin typeface="Ambitions"/>
              </a:rPr>
              <a:t>:</a:t>
            </a:r>
            <a:r>
              <a:rPr lang="en-US" sz="2499" dirty="0">
                <a:solidFill>
                  <a:srgbClr val="503D36"/>
                </a:solidFill>
                <a:latin typeface="Ambitions"/>
              </a:rPr>
              <a:t> </a:t>
            </a:r>
            <a:r>
              <a:rPr lang="en-US" sz="2499" dirty="0" err="1">
                <a:solidFill>
                  <a:srgbClr val="503D36"/>
                </a:solidFill>
                <a:latin typeface="Ambitions"/>
              </a:rPr>
              <a:t>Açıköğretim</a:t>
            </a:r>
            <a:r>
              <a:rPr lang="en-US" sz="2499" dirty="0">
                <a:solidFill>
                  <a:srgbClr val="503D36"/>
                </a:solidFill>
                <a:latin typeface="Ambitions"/>
              </a:rPr>
              <a:t> </a:t>
            </a:r>
            <a:r>
              <a:rPr lang="en-US" sz="2499" dirty="0" err="1">
                <a:solidFill>
                  <a:srgbClr val="503D36"/>
                </a:solidFill>
                <a:latin typeface="Ambitions"/>
              </a:rPr>
              <a:t>Lisesi</a:t>
            </a:r>
            <a:r>
              <a:rPr lang="en-US" sz="2499" dirty="0">
                <a:solidFill>
                  <a:srgbClr val="503D36"/>
                </a:solidFill>
                <a:latin typeface="Ambitions"/>
              </a:rPr>
              <a:t> </a:t>
            </a:r>
            <a:r>
              <a:rPr lang="en-US" sz="2499" dirty="0" err="1">
                <a:solidFill>
                  <a:srgbClr val="503D36"/>
                </a:solidFill>
                <a:latin typeface="Ambitions"/>
              </a:rPr>
              <a:t>Mezunuyum</a:t>
            </a:r>
            <a:r>
              <a:rPr lang="en-US" sz="2499" dirty="0">
                <a:solidFill>
                  <a:srgbClr val="503D36"/>
                </a:solidFill>
                <a:latin typeface="Ambitions"/>
              </a:rPr>
              <a:t>. </a:t>
            </a:r>
            <a:r>
              <a:rPr lang="en-US" sz="2499" dirty="0" err="1">
                <a:solidFill>
                  <a:srgbClr val="503D36"/>
                </a:solidFill>
                <a:latin typeface="Ambitions"/>
              </a:rPr>
              <a:t>Milli</a:t>
            </a:r>
            <a:r>
              <a:rPr lang="en-US" sz="2499" dirty="0">
                <a:solidFill>
                  <a:srgbClr val="503D36"/>
                </a:solidFill>
                <a:latin typeface="Ambitions"/>
              </a:rPr>
              <a:t> </a:t>
            </a:r>
            <a:r>
              <a:rPr lang="en-US" sz="2499" dirty="0" err="1">
                <a:solidFill>
                  <a:srgbClr val="503D36"/>
                </a:solidFill>
                <a:latin typeface="Ambitions"/>
              </a:rPr>
              <a:t>Savunma</a:t>
            </a:r>
            <a:r>
              <a:rPr lang="en-US" sz="2499" dirty="0">
                <a:solidFill>
                  <a:srgbClr val="503D36"/>
                </a:solidFill>
                <a:latin typeface="Ambitions"/>
              </a:rPr>
              <a:t> </a:t>
            </a:r>
            <a:r>
              <a:rPr lang="en-US" sz="2499" dirty="0" err="1">
                <a:solidFill>
                  <a:srgbClr val="503D36"/>
                </a:solidFill>
                <a:latin typeface="Ambitions"/>
              </a:rPr>
              <a:t>Üniversitesi</a:t>
            </a:r>
            <a:r>
              <a:rPr lang="en-US" sz="2499" dirty="0">
                <a:solidFill>
                  <a:srgbClr val="503D36"/>
                </a:solidFill>
                <a:latin typeface="Ambitions"/>
              </a:rPr>
              <a:t> </a:t>
            </a:r>
            <a:r>
              <a:rPr lang="en-US" sz="2499" dirty="0" err="1">
                <a:solidFill>
                  <a:srgbClr val="503D36"/>
                </a:solidFill>
                <a:latin typeface="Ambitions"/>
              </a:rPr>
              <a:t>Sınavına</a:t>
            </a:r>
            <a:r>
              <a:rPr lang="en-US" sz="2499" dirty="0">
                <a:solidFill>
                  <a:srgbClr val="503D36"/>
                </a:solidFill>
                <a:latin typeface="Ambitions"/>
              </a:rPr>
              <a:t> </a:t>
            </a:r>
            <a:r>
              <a:rPr lang="en-US" sz="2499" dirty="0" err="1">
                <a:solidFill>
                  <a:srgbClr val="503D36"/>
                </a:solidFill>
                <a:latin typeface="Ambitions"/>
              </a:rPr>
              <a:t>Girerek</a:t>
            </a:r>
            <a:r>
              <a:rPr lang="en-US" sz="2499" dirty="0">
                <a:solidFill>
                  <a:srgbClr val="503D36"/>
                </a:solidFill>
                <a:latin typeface="Ambitions"/>
              </a:rPr>
              <a:t> MSÜ </a:t>
            </a:r>
            <a:r>
              <a:rPr lang="en-US" sz="2499" dirty="0" err="1">
                <a:solidFill>
                  <a:srgbClr val="503D36"/>
                </a:solidFill>
                <a:latin typeface="Ambitions"/>
              </a:rPr>
              <a:t>Öğrencisi</a:t>
            </a:r>
            <a:r>
              <a:rPr lang="en-US" sz="2499" dirty="0">
                <a:solidFill>
                  <a:srgbClr val="503D36"/>
                </a:solidFill>
                <a:latin typeface="Ambitions"/>
              </a:rPr>
              <a:t> </a:t>
            </a:r>
            <a:r>
              <a:rPr lang="en-US" sz="2499" dirty="0" err="1">
                <a:solidFill>
                  <a:srgbClr val="503D36"/>
                </a:solidFill>
                <a:latin typeface="Ambitions"/>
              </a:rPr>
              <a:t>Olabilir</a:t>
            </a:r>
            <a:r>
              <a:rPr lang="en-US" sz="2499" dirty="0">
                <a:solidFill>
                  <a:srgbClr val="503D36"/>
                </a:solidFill>
                <a:latin typeface="Ambitions"/>
              </a:rPr>
              <a:t> </a:t>
            </a:r>
            <a:r>
              <a:rPr lang="en-US" sz="2499" dirty="0" err="1">
                <a:solidFill>
                  <a:srgbClr val="503D36"/>
                </a:solidFill>
                <a:latin typeface="Ambitions"/>
              </a:rPr>
              <a:t>Miyim</a:t>
            </a:r>
            <a:r>
              <a:rPr lang="en-US" sz="2499" dirty="0">
                <a:solidFill>
                  <a:srgbClr val="503D36"/>
                </a:solidFill>
                <a:latin typeface="Ambitions"/>
              </a:rPr>
              <a:t>?</a:t>
            </a:r>
          </a:p>
        </p:txBody>
      </p:sp>
      <p:grpSp>
        <p:nvGrpSpPr>
          <p:cNvPr id="101" name="Group 101"/>
          <p:cNvGrpSpPr/>
          <p:nvPr/>
        </p:nvGrpSpPr>
        <p:grpSpPr>
          <a:xfrm>
            <a:off x="10118670" y="3266249"/>
            <a:ext cx="4139289" cy="810838"/>
            <a:chOff x="7875" y="-229606"/>
            <a:chExt cx="1232007" cy="385707"/>
          </a:xfrm>
        </p:grpSpPr>
        <p:sp>
          <p:nvSpPr>
            <p:cNvPr id="102" name="Freeform 102"/>
            <p:cNvSpPr/>
            <p:nvPr/>
          </p:nvSpPr>
          <p:spPr>
            <a:xfrm>
              <a:off x="17854" y="-204992"/>
              <a:ext cx="1222028" cy="361093"/>
            </a:xfrm>
            <a:custGeom>
              <a:avLst/>
              <a:gdLst/>
              <a:ahLst/>
              <a:cxnLst/>
              <a:rect l="l" t="t" r="r" b="b"/>
              <a:pathLst>
                <a:path w="1222028" h="222913">
                  <a:moveTo>
                    <a:pt x="111456" y="0"/>
                  </a:moveTo>
                  <a:lnTo>
                    <a:pt x="1110572" y="0"/>
                  </a:lnTo>
                  <a:cubicBezTo>
                    <a:pt x="1140132" y="0"/>
                    <a:pt x="1168481" y="11743"/>
                    <a:pt x="1189384" y="32645"/>
                  </a:cubicBezTo>
                  <a:cubicBezTo>
                    <a:pt x="1210286" y="53547"/>
                    <a:pt x="1222028" y="81896"/>
                    <a:pt x="1222028" y="111456"/>
                  </a:cubicBezTo>
                  <a:lnTo>
                    <a:pt x="1222028" y="111456"/>
                  </a:lnTo>
                  <a:cubicBezTo>
                    <a:pt x="1222028" y="141016"/>
                    <a:pt x="1210286" y="169366"/>
                    <a:pt x="1189384" y="190268"/>
                  </a:cubicBezTo>
                  <a:cubicBezTo>
                    <a:pt x="1168481" y="211170"/>
                    <a:pt x="1140132" y="222913"/>
                    <a:pt x="1110572" y="222913"/>
                  </a:cubicBezTo>
                  <a:lnTo>
                    <a:pt x="111456" y="222913"/>
                  </a:lnTo>
                  <a:cubicBezTo>
                    <a:pt x="81896" y="222913"/>
                    <a:pt x="53547" y="211170"/>
                    <a:pt x="32645" y="190268"/>
                  </a:cubicBezTo>
                  <a:cubicBezTo>
                    <a:pt x="11743" y="169366"/>
                    <a:pt x="0" y="141016"/>
                    <a:pt x="0" y="111456"/>
                  </a:cubicBezTo>
                  <a:lnTo>
                    <a:pt x="0" y="111456"/>
                  </a:lnTo>
                  <a:cubicBezTo>
                    <a:pt x="0" y="81896"/>
                    <a:pt x="11743" y="53547"/>
                    <a:pt x="32645" y="32645"/>
                  </a:cubicBezTo>
                  <a:cubicBezTo>
                    <a:pt x="53547" y="11743"/>
                    <a:pt x="81896" y="0"/>
                    <a:pt x="111456" y="0"/>
                  </a:cubicBezTo>
                  <a:close/>
                </a:path>
              </a:pathLst>
            </a:custGeom>
            <a:solidFill>
              <a:srgbClr val="FFCF91"/>
            </a:solidFill>
            <a:ln w="47625" cap="rnd">
              <a:solidFill>
                <a:srgbClr val="E76262"/>
              </a:solidFill>
              <a:prstDash val="lgDash"/>
              <a:round/>
            </a:ln>
          </p:spPr>
        </p:sp>
        <p:sp>
          <p:nvSpPr>
            <p:cNvPr id="103" name="TextBox 103"/>
            <p:cNvSpPr txBox="1"/>
            <p:nvPr/>
          </p:nvSpPr>
          <p:spPr>
            <a:xfrm>
              <a:off x="7875" y="-229606"/>
              <a:ext cx="1222028" cy="356263"/>
            </a:xfrm>
            <a:prstGeom prst="rect">
              <a:avLst/>
            </a:prstGeom>
          </p:spPr>
          <p:txBody>
            <a:bodyPr lIns="44952" tIns="44952" rIns="44952" bIns="44952" rtlCol="0" anchor="ctr"/>
            <a:lstStyle/>
            <a:p>
              <a:pPr algn="ctr">
                <a:lnSpc>
                  <a:spcPts val="4200"/>
                </a:lnSpc>
              </a:pPr>
              <a:r>
                <a:rPr lang="en-US" sz="3000" dirty="0">
                  <a:solidFill>
                    <a:srgbClr val="503D36"/>
                  </a:solidFill>
                  <a:latin typeface="Ambitions"/>
                </a:rPr>
                <a:t>SORU VE CEVAP</a:t>
              </a:r>
            </a:p>
          </p:txBody>
        </p:sp>
      </p:grpSp>
      <p:grpSp>
        <p:nvGrpSpPr>
          <p:cNvPr id="104" name="Group 104"/>
          <p:cNvGrpSpPr/>
          <p:nvPr/>
        </p:nvGrpSpPr>
        <p:grpSpPr>
          <a:xfrm>
            <a:off x="4287706" y="1665525"/>
            <a:ext cx="9054916" cy="1195399"/>
            <a:chOff x="0" y="0"/>
            <a:chExt cx="2612134" cy="344845"/>
          </a:xfrm>
        </p:grpSpPr>
        <p:sp>
          <p:nvSpPr>
            <p:cNvPr id="105" name="Freeform 105"/>
            <p:cNvSpPr/>
            <p:nvPr/>
          </p:nvSpPr>
          <p:spPr>
            <a:xfrm>
              <a:off x="0" y="0"/>
              <a:ext cx="2612134" cy="344845"/>
            </a:xfrm>
            <a:custGeom>
              <a:avLst/>
              <a:gdLst/>
              <a:ahLst/>
              <a:cxnLst/>
              <a:rect l="l" t="t" r="r" b="b"/>
              <a:pathLst>
                <a:path w="2612134" h="344845">
                  <a:moveTo>
                    <a:pt x="85500" y="0"/>
                  </a:moveTo>
                  <a:lnTo>
                    <a:pt x="2526635" y="0"/>
                  </a:lnTo>
                  <a:cubicBezTo>
                    <a:pt x="2549310" y="0"/>
                    <a:pt x="2571058" y="9008"/>
                    <a:pt x="2587092" y="25042"/>
                  </a:cubicBezTo>
                  <a:cubicBezTo>
                    <a:pt x="2603126" y="41077"/>
                    <a:pt x="2612134" y="62824"/>
                    <a:pt x="2612134" y="85500"/>
                  </a:cubicBezTo>
                  <a:lnTo>
                    <a:pt x="2612134" y="259345"/>
                  </a:lnTo>
                  <a:cubicBezTo>
                    <a:pt x="2612134" y="306565"/>
                    <a:pt x="2573855" y="344845"/>
                    <a:pt x="2526635" y="344845"/>
                  </a:cubicBezTo>
                  <a:lnTo>
                    <a:pt x="85500" y="344845"/>
                  </a:lnTo>
                  <a:cubicBezTo>
                    <a:pt x="38279" y="344845"/>
                    <a:pt x="0" y="306565"/>
                    <a:pt x="0" y="259345"/>
                  </a:cubicBezTo>
                  <a:lnTo>
                    <a:pt x="0" y="85500"/>
                  </a:lnTo>
                  <a:cubicBezTo>
                    <a:pt x="0" y="38279"/>
                    <a:pt x="38279" y="0"/>
                    <a:pt x="85500" y="0"/>
                  </a:cubicBezTo>
                  <a:close/>
                </a:path>
              </a:pathLst>
            </a:custGeom>
            <a:solidFill>
              <a:srgbClr val="000000">
                <a:alpha val="0"/>
              </a:srgbClr>
            </a:solidFill>
            <a:ln w="47625" cap="rnd">
              <a:solidFill>
                <a:srgbClr val="E76262"/>
              </a:solidFill>
              <a:prstDash val="lgDash"/>
              <a:round/>
            </a:ln>
          </p:spPr>
        </p:sp>
        <p:sp>
          <p:nvSpPr>
            <p:cNvPr id="106" name="TextBox 106"/>
            <p:cNvSpPr txBox="1"/>
            <p:nvPr/>
          </p:nvSpPr>
          <p:spPr>
            <a:xfrm>
              <a:off x="0" y="-47625"/>
              <a:ext cx="2612134" cy="392470"/>
            </a:xfrm>
            <a:prstGeom prst="rect">
              <a:avLst/>
            </a:prstGeom>
          </p:spPr>
          <p:txBody>
            <a:bodyPr lIns="46380" tIns="46380" rIns="46380" bIns="46380" rtlCol="0" anchor="ctr"/>
            <a:lstStyle/>
            <a:p>
              <a:pPr algn="ctr">
                <a:lnSpc>
                  <a:spcPts val="2660"/>
                </a:lnSpc>
              </a:pPr>
              <a:endParaRPr/>
            </a:p>
          </p:txBody>
        </p:sp>
      </p:grpSp>
      <p:sp>
        <p:nvSpPr>
          <p:cNvPr id="107" name="TextBox 107"/>
          <p:cNvSpPr txBox="1"/>
          <p:nvPr/>
        </p:nvSpPr>
        <p:spPr>
          <a:xfrm>
            <a:off x="4171187" y="1894649"/>
            <a:ext cx="9287954" cy="781050"/>
          </a:xfrm>
          <a:prstGeom prst="rect">
            <a:avLst/>
          </a:prstGeom>
        </p:spPr>
        <p:txBody>
          <a:bodyPr lIns="0" tIns="0" rIns="0" bIns="0" rtlCol="0" anchor="t">
            <a:spAutoFit/>
          </a:bodyPr>
          <a:lstStyle/>
          <a:p>
            <a:pPr marL="0" lvl="0" indent="0" algn="ctr">
              <a:lnSpc>
                <a:spcPts val="6216"/>
              </a:lnSpc>
              <a:spcBef>
                <a:spcPct val="0"/>
              </a:spcBef>
            </a:pPr>
            <a:r>
              <a:rPr lang="en-US" sz="5180">
                <a:solidFill>
                  <a:srgbClr val="503D36"/>
                </a:solidFill>
                <a:latin typeface="Anton"/>
              </a:rPr>
              <a:t>BAŞVURU İÇİN LİSE MEZUNİYETİ</a:t>
            </a:r>
          </a:p>
        </p:txBody>
      </p:sp>
      <p:grpSp>
        <p:nvGrpSpPr>
          <p:cNvPr id="108" name="Group 108"/>
          <p:cNvGrpSpPr/>
          <p:nvPr/>
        </p:nvGrpSpPr>
        <p:grpSpPr>
          <a:xfrm>
            <a:off x="594866" y="1690137"/>
            <a:ext cx="1232729" cy="7134324"/>
            <a:chOff x="0" y="0"/>
            <a:chExt cx="1643639" cy="9512432"/>
          </a:xfrm>
        </p:grpSpPr>
        <p:sp>
          <p:nvSpPr>
            <p:cNvPr id="109" name="TextBox 109"/>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6" name="TextBox 116"/>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7" name="TextBox 117"/>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8" name="Freeform 118"/>
          <p:cNvSpPr/>
          <p:nvPr/>
        </p:nvSpPr>
        <p:spPr>
          <a:xfrm>
            <a:off x="2175646" y="2860924"/>
            <a:ext cx="1395047" cy="304713"/>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119" name="Freeform 119"/>
          <p:cNvSpPr/>
          <p:nvPr/>
        </p:nvSpPr>
        <p:spPr>
          <a:xfrm>
            <a:off x="14540354" y="4666085"/>
            <a:ext cx="1395047" cy="304713"/>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120" name="Freeform 120"/>
          <p:cNvSpPr/>
          <p:nvPr/>
        </p:nvSpPr>
        <p:spPr>
          <a:xfrm rot="-5506325" flipV="1">
            <a:off x="14662913" y="2266662"/>
            <a:ext cx="1149928" cy="791862"/>
          </a:xfrm>
          <a:custGeom>
            <a:avLst/>
            <a:gdLst/>
            <a:ahLst/>
            <a:cxnLst/>
            <a:rect l="l" t="t" r="r" b="b"/>
            <a:pathLst>
              <a:path w="1149928" h="791862">
                <a:moveTo>
                  <a:pt x="0" y="791862"/>
                </a:moveTo>
                <a:lnTo>
                  <a:pt x="1149928" y="791862"/>
                </a:lnTo>
                <a:lnTo>
                  <a:pt x="1149928" y="0"/>
                </a:lnTo>
                <a:lnTo>
                  <a:pt x="0" y="0"/>
                </a:lnTo>
                <a:lnTo>
                  <a:pt x="0" y="791862"/>
                </a:lnTo>
                <a:close/>
              </a:path>
            </a:pathLst>
          </a:custGeom>
          <a:blipFill>
            <a:blip r:embed="rId7"/>
            <a:stretch>
              <a:fillRect l="-243756" t="-443434" r="-99762"/>
            </a:stretch>
          </a:blipFill>
        </p:spPr>
      </p:sp>
      <p:sp>
        <p:nvSpPr>
          <p:cNvPr id="121" name="Freeform 121"/>
          <p:cNvSpPr/>
          <p:nvPr/>
        </p:nvSpPr>
        <p:spPr>
          <a:xfrm rot="210802" flipV="1">
            <a:off x="2198828" y="4700575"/>
            <a:ext cx="1149928" cy="791862"/>
          </a:xfrm>
          <a:custGeom>
            <a:avLst/>
            <a:gdLst/>
            <a:ahLst/>
            <a:cxnLst/>
            <a:rect l="l" t="t" r="r" b="b"/>
            <a:pathLst>
              <a:path w="1149928" h="791862">
                <a:moveTo>
                  <a:pt x="0" y="791862"/>
                </a:moveTo>
                <a:lnTo>
                  <a:pt x="1149928" y="791862"/>
                </a:lnTo>
                <a:lnTo>
                  <a:pt x="1149928" y="0"/>
                </a:lnTo>
                <a:lnTo>
                  <a:pt x="0" y="0"/>
                </a:lnTo>
                <a:lnTo>
                  <a:pt x="0" y="791862"/>
                </a:lnTo>
                <a:close/>
              </a:path>
            </a:pathLst>
          </a:custGeom>
          <a:blipFill>
            <a:blip r:embed="rId7"/>
            <a:stretch>
              <a:fillRect l="-243756" t="-443434" r="-99762"/>
            </a:stretch>
          </a:blipFill>
        </p:spPr>
      </p:sp>
      <p:sp>
        <p:nvSpPr>
          <p:cNvPr id="122" name="Freeform 122"/>
          <p:cNvSpPr/>
          <p:nvPr/>
        </p:nvSpPr>
        <p:spPr>
          <a:xfrm rot="210802" flipV="1">
            <a:off x="14427177" y="7853702"/>
            <a:ext cx="1149928" cy="791862"/>
          </a:xfrm>
          <a:custGeom>
            <a:avLst/>
            <a:gdLst/>
            <a:ahLst/>
            <a:cxnLst/>
            <a:rect l="l" t="t" r="r" b="b"/>
            <a:pathLst>
              <a:path w="1149928" h="791862">
                <a:moveTo>
                  <a:pt x="0" y="791863"/>
                </a:moveTo>
                <a:lnTo>
                  <a:pt x="1149928" y="791863"/>
                </a:lnTo>
                <a:lnTo>
                  <a:pt x="1149928" y="0"/>
                </a:lnTo>
                <a:lnTo>
                  <a:pt x="0" y="0"/>
                </a:lnTo>
                <a:lnTo>
                  <a:pt x="0" y="791863"/>
                </a:lnTo>
                <a:close/>
              </a:path>
            </a:pathLst>
          </a:custGeom>
          <a:blipFill>
            <a:blip r:embed="rId7"/>
            <a:stretch>
              <a:fillRect l="-243756" t="-443434" r="-99762"/>
            </a:stretch>
          </a:blipFill>
        </p:spPr>
      </p:sp>
      <p:sp>
        <p:nvSpPr>
          <p:cNvPr id="123" name="TextBox 123"/>
          <p:cNvSpPr txBox="1"/>
          <p:nvPr/>
        </p:nvSpPr>
        <p:spPr>
          <a:xfrm>
            <a:off x="9501896" y="6149130"/>
            <a:ext cx="5286392" cy="1438275"/>
          </a:xfrm>
          <a:prstGeom prst="rect">
            <a:avLst/>
          </a:prstGeom>
        </p:spPr>
        <p:txBody>
          <a:bodyPr lIns="0" tIns="0" rIns="0" bIns="0" rtlCol="0" anchor="t">
            <a:spAutoFit/>
          </a:bodyPr>
          <a:lstStyle/>
          <a:p>
            <a:pPr marL="0" lvl="0" indent="0">
              <a:lnSpc>
                <a:spcPts val="3749"/>
              </a:lnSpc>
              <a:spcBef>
                <a:spcPct val="0"/>
              </a:spcBef>
            </a:pPr>
            <a:r>
              <a:rPr lang="en-US" sz="2499" u="sng">
                <a:solidFill>
                  <a:srgbClr val="503D36"/>
                </a:solidFill>
                <a:latin typeface="Ambitions"/>
              </a:rPr>
              <a:t>Cevap:</a:t>
            </a:r>
            <a:r>
              <a:rPr lang="en-US" sz="2499">
                <a:solidFill>
                  <a:srgbClr val="503D36"/>
                </a:solidFill>
                <a:latin typeface="Ambitions"/>
              </a:rPr>
              <a:t> Açıköğretim Lisesi Mezunu Adaylar MSÜ Sınavına Girerek, MSÜ Öğrencisi Olabilirler.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anim calcmode="lin" valueType="num">
                                      <p:cBhvr>
                                        <p:cTn id="13" dur="1000" fill="hold"/>
                                        <p:tgtEl>
                                          <p:spTgt spid="107"/>
                                        </p:tgtEl>
                                        <p:attrNameLst>
                                          <p:attrName>ppt_x</p:attrName>
                                        </p:attrNameLst>
                                      </p:cBhvr>
                                      <p:tavLst>
                                        <p:tav tm="0">
                                          <p:val>
                                            <p:strVal val="#ppt_x"/>
                                          </p:val>
                                        </p:tav>
                                        <p:tav tm="100000">
                                          <p:val>
                                            <p:strVal val="#ppt_x"/>
                                          </p:val>
                                        </p:tav>
                                      </p:tavLst>
                                    </p:anim>
                                    <p:anim calcmode="lin" valueType="num">
                                      <p:cBhvr>
                                        <p:cTn id="14"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1000"/>
                                        <p:tgtEl>
                                          <p:spTgt spid="94"/>
                                        </p:tgtEl>
                                      </p:cBhvr>
                                    </p:animEffect>
                                    <p:anim calcmode="lin" valueType="num">
                                      <p:cBhvr>
                                        <p:cTn id="20" dur="1000" fill="hold"/>
                                        <p:tgtEl>
                                          <p:spTgt spid="94"/>
                                        </p:tgtEl>
                                        <p:attrNameLst>
                                          <p:attrName>ppt_x</p:attrName>
                                        </p:attrNameLst>
                                      </p:cBhvr>
                                      <p:tavLst>
                                        <p:tav tm="0">
                                          <p:val>
                                            <p:strVal val="#ppt_x"/>
                                          </p:val>
                                        </p:tav>
                                        <p:tav tm="100000">
                                          <p:val>
                                            <p:strVal val="#ppt_x"/>
                                          </p:val>
                                        </p:tav>
                                      </p:tavLst>
                                    </p:anim>
                                    <p:anim calcmode="lin" valueType="num">
                                      <p:cBhvr>
                                        <p:cTn id="21" dur="1000" fill="hold"/>
                                        <p:tgtEl>
                                          <p:spTgt spid="9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1000"/>
                                        <p:tgtEl>
                                          <p:spTgt spid="93"/>
                                        </p:tgtEl>
                                      </p:cBhvr>
                                    </p:animEffect>
                                    <p:anim calcmode="lin" valueType="num">
                                      <p:cBhvr>
                                        <p:cTn id="25" dur="1000" fill="hold"/>
                                        <p:tgtEl>
                                          <p:spTgt spid="93"/>
                                        </p:tgtEl>
                                        <p:attrNameLst>
                                          <p:attrName>ppt_x</p:attrName>
                                        </p:attrNameLst>
                                      </p:cBhvr>
                                      <p:tavLst>
                                        <p:tav tm="0">
                                          <p:val>
                                            <p:strVal val="#ppt_x"/>
                                          </p:val>
                                        </p:tav>
                                        <p:tav tm="100000">
                                          <p:val>
                                            <p:strVal val="#ppt_x"/>
                                          </p:val>
                                        </p:tav>
                                      </p:tavLst>
                                    </p:anim>
                                    <p:anim calcmode="lin" valueType="num">
                                      <p:cBhvr>
                                        <p:cTn id="26"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1000"/>
                                        <p:tgtEl>
                                          <p:spTgt spid="100"/>
                                        </p:tgtEl>
                                      </p:cBhvr>
                                    </p:animEffect>
                                    <p:anim calcmode="lin" valueType="num">
                                      <p:cBhvr>
                                        <p:cTn id="32" dur="1000" fill="hold"/>
                                        <p:tgtEl>
                                          <p:spTgt spid="100"/>
                                        </p:tgtEl>
                                        <p:attrNameLst>
                                          <p:attrName>ppt_x</p:attrName>
                                        </p:attrNameLst>
                                      </p:cBhvr>
                                      <p:tavLst>
                                        <p:tav tm="0">
                                          <p:val>
                                            <p:strVal val="#ppt_x"/>
                                          </p:val>
                                        </p:tav>
                                        <p:tav tm="100000">
                                          <p:val>
                                            <p:strVal val="#ppt_x"/>
                                          </p:val>
                                        </p:tav>
                                      </p:tavLst>
                                    </p:anim>
                                    <p:anim calcmode="lin" valueType="num">
                                      <p:cBhvr>
                                        <p:cTn id="33" dur="1000" fill="hold"/>
                                        <p:tgtEl>
                                          <p:spTgt spid="10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fade">
                                      <p:cBhvr>
                                        <p:cTn id="36" dur="1000"/>
                                        <p:tgtEl>
                                          <p:spTgt spid="123"/>
                                        </p:tgtEl>
                                      </p:cBhvr>
                                    </p:animEffect>
                                    <p:anim calcmode="lin" valueType="num">
                                      <p:cBhvr>
                                        <p:cTn id="37" dur="1000" fill="hold"/>
                                        <p:tgtEl>
                                          <p:spTgt spid="123"/>
                                        </p:tgtEl>
                                        <p:attrNameLst>
                                          <p:attrName>ppt_x</p:attrName>
                                        </p:attrNameLst>
                                      </p:cBhvr>
                                      <p:tavLst>
                                        <p:tav tm="0">
                                          <p:val>
                                            <p:strVal val="#ppt_x"/>
                                          </p:val>
                                        </p:tav>
                                        <p:tav tm="100000">
                                          <p:val>
                                            <p:strVal val="#ppt_x"/>
                                          </p:val>
                                        </p:tav>
                                      </p:tavLst>
                                    </p:anim>
                                    <p:anim calcmode="lin" valueType="num">
                                      <p:cBhvr>
                                        <p:cTn id="38" dur="1000" fill="hold"/>
                                        <p:tgtEl>
                                          <p:spTgt spid="12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1000"/>
                                        <p:tgtEl>
                                          <p:spTgt spid="101"/>
                                        </p:tgtEl>
                                      </p:cBhvr>
                                    </p:animEffect>
                                    <p:anim calcmode="lin" valueType="num">
                                      <p:cBhvr>
                                        <p:cTn id="42" dur="1000" fill="hold"/>
                                        <p:tgtEl>
                                          <p:spTgt spid="101"/>
                                        </p:tgtEl>
                                        <p:attrNameLst>
                                          <p:attrName>ppt_x</p:attrName>
                                        </p:attrNameLst>
                                      </p:cBhvr>
                                      <p:tavLst>
                                        <p:tav tm="0">
                                          <p:val>
                                            <p:strVal val="#ppt_x"/>
                                          </p:val>
                                        </p:tav>
                                        <p:tav tm="100000">
                                          <p:val>
                                            <p:strVal val="#ppt_x"/>
                                          </p:val>
                                        </p:tav>
                                      </p:tavLst>
                                    </p:anim>
                                    <p:anim calcmode="lin" valueType="num">
                                      <p:cBhvr>
                                        <p:cTn id="4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0" grpId="0"/>
      <p:bldP spid="107" grpId="0"/>
      <p:bldP spid="1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661541" y="1470992"/>
            <a:ext cx="1232729" cy="7134324"/>
            <a:chOff x="0" y="0"/>
            <a:chExt cx="1643639" cy="9512432"/>
          </a:xfrm>
        </p:grpSpPr>
        <p:sp>
          <p:nvSpPr>
            <p:cNvPr id="5" name="TextBox 5"/>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6" name="TextBox 6"/>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7" name="TextBox 7"/>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8" name="TextBox 8"/>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 name="TextBox 9"/>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 name="TextBox 10"/>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 name="TextBox 11"/>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 name="TextBox 12"/>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 name="TextBox 13"/>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4" name="Freeform 14"/>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15" name="Group 15"/>
          <p:cNvGrpSpPr/>
          <p:nvPr/>
        </p:nvGrpSpPr>
        <p:grpSpPr>
          <a:xfrm>
            <a:off x="15164201" y="2618086"/>
            <a:ext cx="2279617" cy="1191585"/>
            <a:chOff x="0" y="0"/>
            <a:chExt cx="3039489" cy="1588780"/>
          </a:xfrm>
        </p:grpSpPr>
        <p:grpSp>
          <p:nvGrpSpPr>
            <p:cNvPr id="16" name="Group 16"/>
            <p:cNvGrpSpPr/>
            <p:nvPr/>
          </p:nvGrpSpPr>
          <p:grpSpPr>
            <a:xfrm>
              <a:off x="0" y="0"/>
              <a:ext cx="3039489" cy="1588780"/>
              <a:chOff x="0" y="0"/>
              <a:chExt cx="620810" cy="324506"/>
            </a:xfrm>
          </p:grpSpPr>
          <p:sp>
            <p:nvSpPr>
              <p:cNvPr id="17" name="Freeform 1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8" name="TextBox 1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9" name="Group 19"/>
            <p:cNvGrpSpPr/>
            <p:nvPr/>
          </p:nvGrpSpPr>
          <p:grpSpPr>
            <a:xfrm>
              <a:off x="1234950" y="117213"/>
              <a:ext cx="1688828" cy="1354354"/>
              <a:chOff x="0" y="0"/>
              <a:chExt cx="344940" cy="276625"/>
            </a:xfrm>
          </p:grpSpPr>
          <p:sp>
            <p:nvSpPr>
              <p:cNvPr id="20" name="Freeform 2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21" name="TextBox 21"/>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2" name="Group 22"/>
          <p:cNvGrpSpPr/>
          <p:nvPr/>
        </p:nvGrpSpPr>
        <p:grpSpPr>
          <a:xfrm>
            <a:off x="15164201" y="3904500"/>
            <a:ext cx="2279617" cy="1191585"/>
            <a:chOff x="0" y="0"/>
            <a:chExt cx="3039489" cy="1588780"/>
          </a:xfrm>
        </p:grpSpPr>
        <p:grpSp>
          <p:nvGrpSpPr>
            <p:cNvPr id="23" name="Group 23"/>
            <p:cNvGrpSpPr/>
            <p:nvPr/>
          </p:nvGrpSpPr>
          <p:grpSpPr>
            <a:xfrm>
              <a:off x="0" y="0"/>
              <a:ext cx="3039489" cy="1588780"/>
              <a:chOff x="0" y="0"/>
              <a:chExt cx="620810" cy="324506"/>
            </a:xfrm>
          </p:grpSpPr>
          <p:sp>
            <p:nvSpPr>
              <p:cNvPr id="24" name="Freeform 2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5" name="TextBox 25"/>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6" name="Group 26"/>
            <p:cNvGrpSpPr/>
            <p:nvPr/>
          </p:nvGrpSpPr>
          <p:grpSpPr>
            <a:xfrm>
              <a:off x="1234950" y="117213"/>
              <a:ext cx="1688828" cy="1354354"/>
              <a:chOff x="0" y="0"/>
              <a:chExt cx="344940" cy="276625"/>
            </a:xfrm>
          </p:grpSpPr>
          <p:sp>
            <p:nvSpPr>
              <p:cNvPr id="27" name="Freeform 2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28" name="TextBox 28"/>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9" name="Group 29"/>
          <p:cNvGrpSpPr/>
          <p:nvPr/>
        </p:nvGrpSpPr>
        <p:grpSpPr>
          <a:xfrm>
            <a:off x="15164201" y="6477329"/>
            <a:ext cx="2279617" cy="1191585"/>
            <a:chOff x="0" y="0"/>
            <a:chExt cx="3039489" cy="1588780"/>
          </a:xfrm>
        </p:grpSpPr>
        <p:grpSp>
          <p:nvGrpSpPr>
            <p:cNvPr id="30" name="Group 30"/>
            <p:cNvGrpSpPr/>
            <p:nvPr/>
          </p:nvGrpSpPr>
          <p:grpSpPr>
            <a:xfrm>
              <a:off x="0" y="0"/>
              <a:ext cx="3039489" cy="1588780"/>
              <a:chOff x="0" y="0"/>
              <a:chExt cx="620810" cy="324506"/>
            </a:xfrm>
          </p:grpSpPr>
          <p:sp>
            <p:nvSpPr>
              <p:cNvPr id="31" name="Freeform 3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32" name="TextBox 32"/>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33" name="Group 33"/>
            <p:cNvGrpSpPr/>
            <p:nvPr/>
          </p:nvGrpSpPr>
          <p:grpSpPr>
            <a:xfrm>
              <a:off x="1234950" y="117213"/>
              <a:ext cx="1688828" cy="1354354"/>
              <a:chOff x="0" y="0"/>
              <a:chExt cx="344940" cy="276625"/>
            </a:xfrm>
          </p:grpSpPr>
          <p:sp>
            <p:nvSpPr>
              <p:cNvPr id="34" name="Freeform 3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35" name="TextBox 35"/>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6" name="Group 36"/>
          <p:cNvGrpSpPr/>
          <p:nvPr/>
        </p:nvGrpSpPr>
        <p:grpSpPr>
          <a:xfrm>
            <a:off x="15164201" y="7763743"/>
            <a:ext cx="2279617" cy="1191585"/>
            <a:chOff x="0" y="0"/>
            <a:chExt cx="3039489" cy="1588780"/>
          </a:xfrm>
        </p:grpSpPr>
        <p:grpSp>
          <p:nvGrpSpPr>
            <p:cNvPr id="37" name="Group 37"/>
            <p:cNvGrpSpPr/>
            <p:nvPr/>
          </p:nvGrpSpPr>
          <p:grpSpPr>
            <a:xfrm>
              <a:off x="0" y="0"/>
              <a:ext cx="3039489" cy="1588780"/>
              <a:chOff x="0" y="0"/>
              <a:chExt cx="620810" cy="324506"/>
            </a:xfrm>
          </p:grpSpPr>
          <p:sp>
            <p:nvSpPr>
              <p:cNvPr id="38" name="Freeform 38"/>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39" name="TextBox 39"/>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40" name="Group 40"/>
            <p:cNvGrpSpPr/>
            <p:nvPr/>
          </p:nvGrpSpPr>
          <p:grpSpPr>
            <a:xfrm>
              <a:off x="1234950" y="117213"/>
              <a:ext cx="1688828" cy="1354354"/>
              <a:chOff x="0" y="0"/>
              <a:chExt cx="344940" cy="276625"/>
            </a:xfrm>
          </p:grpSpPr>
          <p:sp>
            <p:nvSpPr>
              <p:cNvPr id="41" name="Freeform 41"/>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42" name="TextBox 42"/>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43" name="Group 43"/>
          <p:cNvGrpSpPr/>
          <p:nvPr/>
        </p:nvGrpSpPr>
        <p:grpSpPr>
          <a:xfrm>
            <a:off x="15281296" y="1331671"/>
            <a:ext cx="2186870" cy="1191585"/>
            <a:chOff x="0" y="0"/>
            <a:chExt cx="2915827" cy="1588780"/>
          </a:xfrm>
        </p:grpSpPr>
        <p:grpSp>
          <p:nvGrpSpPr>
            <p:cNvPr id="44" name="Group 44"/>
            <p:cNvGrpSpPr/>
            <p:nvPr/>
          </p:nvGrpSpPr>
          <p:grpSpPr>
            <a:xfrm>
              <a:off x="0" y="0"/>
              <a:ext cx="2915827" cy="1588780"/>
              <a:chOff x="0" y="0"/>
              <a:chExt cx="595553" cy="324506"/>
            </a:xfrm>
          </p:grpSpPr>
          <p:sp>
            <p:nvSpPr>
              <p:cNvPr id="45" name="Freeform 4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46" name="TextBox 46"/>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47" name="Group 47"/>
            <p:cNvGrpSpPr/>
            <p:nvPr/>
          </p:nvGrpSpPr>
          <p:grpSpPr>
            <a:xfrm>
              <a:off x="135707" y="117213"/>
              <a:ext cx="2664410" cy="1354354"/>
              <a:chOff x="0" y="0"/>
              <a:chExt cx="544201" cy="276625"/>
            </a:xfrm>
          </p:grpSpPr>
          <p:sp>
            <p:nvSpPr>
              <p:cNvPr id="48" name="Freeform 4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49" name="TextBox 49"/>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624196" y="5217804"/>
            <a:ext cx="2279617" cy="1191585"/>
            <a:chOff x="0" y="0"/>
            <a:chExt cx="3039489" cy="1588780"/>
          </a:xfrm>
        </p:grpSpPr>
        <p:grpSp>
          <p:nvGrpSpPr>
            <p:cNvPr id="57" name="Group 57"/>
            <p:cNvGrpSpPr/>
            <p:nvPr/>
          </p:nvGrpSpPr>
          <p:grpSpPr>
            <a:xfrm>
              <a:off x="0" y="0"/>
              <a:ext cx="3039489" cy="1588780"/>
              <a:chOff x="0" y="0"/>
              <a:chExt cx="620810" cy="324506"/>
            </a:xfrm>
          </p:grpSpPr>
          <p:sp>
            <p:nvSpPr>
              <p:cNvPr id="58" name="Freeform 58"/>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59" name="TextBox 59"/>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208038" y="117213"/>
              <a:ext cx="2715741" cy="1354354"/>
              <a:chOff x="0" y="0"/>
              <a:chExt cx="554685" cy="276625"/>
            </a:xfrm>
          </p:grpSpPr>
          <p:sp>
            <p:nvSpPr>
              <p:cNvPr id="61" name="Freeform 61"/>
              <p:cNvSpPr/>
              <p:nvPr/>
            </p:nvSpPr>
            <p:spPr>
              <a:xfrm>
                <a:off x="0" y="0"/>
                <a:ext cx="554685" cy="276625"/>
              </a:xfrm>
              <a:custGeom>
                <a:avLst/>
                <a:gdLst/>
                <a:ahLst/>
                <a:cxnLst/>
                <a:rect l="l" t="t" r="r" b="b"/>
                <a:pathLst>
                  <a:path w="554685" h="276625">
                    <a:moveTo>
                      <a:pt x="76020" y="0"/>
                    </a:moveTo>
                    <a:lnTo>
                      <a:pt x="478665" y="0"/>
                    </a:lnTo>
                    <a:cubicBezTo>
                      <a:pt x="520650" y="0"/>
                      <a:pt x="554685" y="34035"/>
                      <a:pt x="554685" y="76020"/>
                    </a:cubicBezTo>
                    <a:lnTo>
                      <a:pt x="554685" y="200604"/>
                    </a:lnTo>
                    <a:cubicBezTo>
                      <a:pt x="554685" y="220766"/>
                      <a:pt x="546676" y="240102"/>
                      <a:pt x="532420" y="254359"/>
                    </a:cubicBezTo>
                    <a:cubicBezTo>
                      <a:pt x="518163" y="268615"/>
                      <a:pt x="498827" y="276625"/>
                      <a:pt x="478665" y="276625"/>
                    </a:cubicBezTo>
                    <a:lnTo>
                      <a:pt x="76020" y="276625"/>
                    </a:lnTo>
                    <a:cubicBezTo>
                      <a:pt x="55858" y="276625"/>
                      <a:pt x="36522" y="268615"/>
                      <a:pt x="22266" y="254359"/>
                    </a:cubicBezTo>
                    <a:cubicBezTo>
                      <a:pt x="8009" y="240102"/>
                      <a:pt x="0" y="220766"/>
                      <a:pt x="0" y="200604"/>
                    </a:cubicBezTo>
                    <a:lnTo>
                      <a:pt x="0" y="76020"/>
                    </a:lnTo>
                    <a:cubicBezTo>
                      <a:pt x="0" y="34035"/>
                      <a:pt x="34035" y="0"/>
                      <a:pt x="76020" y="0"/>
                    </a:cubicBezTo>
                    <a:close/>
                  </a:path>
                </a:pathLst>
              </a:custGeom>
              <a:solidFill>
                <a:srgbClr val="E76262"/>
              </a:solidFill>
              <a:ln w="28575" cap="sq">
                <a:solidFill>
                  <a:srgbClr val="FCF4E8"/>
                </a:solidFill>
                <a:prstDash val="lgDash"/>
                <a:miter/>
              </a:ln>
            </p:spPr>
          </p:sp>
          <p:sp>
            <p:nvSpPr>
              <p:cNvPr id="62" name="TextBox 62"/>
              <p:cNvSpPr txBox="1"/>
              <p:nvPr/>
            </p:nvSpPr>
            <p:spPr>
              <a:xfrm>
                <a:off x="0" y="-28575"/>
                <a:ext cx="554685" cy="305200"/>
              </a:xfrm>
              <a:prstGeom prst="rect">
                <a:avLst/>
              </a:prstGeom>
            </p:spPr>
            <p:txBody>
              <a:bodyPr lIns="51986" tIns="51986" rIns="51986" bIns="51986" rtlCol="0" anchor="ctr"/>
              <a:lstStyle/>
              <a:p>
                <a:pPr algn="ctr">
                  <a:lnSpc>
                    <a:spcPts val="3079"/>
                  </a:lnSpc>
                </a:pPr>
                <a:r>
                  <a:rPr lang="en-US" sz="2199">
                    <a:solidFill>
                      <a:srgbClr val="FFFFFF"/>
                    </a:solidFill>
                    <a:latin typeface="Anton"/>
                  </a:rPr>
                  <a:t>CİNSİYET</a:t>
                </a:r>
              </a:p>
            </p:txBody>
          </p:sp>
        </p:grpSp>
      </p:grpSp>
      <p:grpSp>
        <p:nvGrpSpPr>
          <p:cNvPr id="63" name="Group 63"/>
          <p:cNvGrpSpPr/>
          <p:nvPr/>
        </p:nvGrpSpPr>
        <p:grpSpPr>
          <a:xfrm>
            <a:off x="1540290" y="1622751"/>
            <a:ext cx="263115" cy="7044082"/>
            <a:chOff x="0" y="0"/>
            <a:chExt cx="350819" cy="9392109"/>
          </a:xfrm>
        </p:grpSpPr>
        <p:grpSp>
          <p:nvGrpSpPr>
            <p:cNvPr id="64" name="Group 64"/>
            <p:cNvGrpSpPr/>
            <p:nvPr/>
          </p:nvGrpSpPr>
          <p:grpSpPr>
            <a:xfrm>
              <a:off x="0" y="0"/>
              <a:ext cx="350819" cy="350819"/>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0" y="1130161"/>
              <a:ext cx="350819" cy="350819"/>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0" y="2260322"/>
              <a:ext cx="350819" cy="350819"/>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0" y="3390484"/>
              <a:ext cx="350819" cy="350819"/>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0" y="4520645"/>
              <a:ext cx="350819" cy="350819"/>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0" y="5650806"/>
              <a:ext cx="350819" cy="350819"/>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0" y="6780967"/>
              <a:ext cx="350819" cy="350819"/>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0" y="7911128"/>
              <a:ext cx="350819" cy="350819"/>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0" y="9041289"/>
              <a:ext cx="350819" cy="350819"/>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grpSp>
        <p:nvGrpSpPr>
          <p:cNvPr id="91" name="Group 91"/>
          <p:cNvGrpSpPr/>
          <p:nvPr/>
        </p:nvGrpSpPr>
        <p:grpSpPr>
          <a:xfrm>
            <a:off x="9144000" y="2583992"/>
            <a:ext cx="6327796" cy="5961365"/>
            <a:chOff x="0" y="0"/>
            <a:chExt cx="1666580" cy="1570071"/>
          </a:xfrm>
        </p:grpSpPr>
        <p:sp>
          <p:nvSpPr>
            <p:cNvPr id="92" name="Freeform 92"/>
            <p:cNvSpPr/>
            <p:nvPr/>
          </p:nvSpPr>
          <p:spPr>
            <a:xfrm>
              <a:off x="0" y="0"/>
              <a:ext cx="1666580" cy="1570071"/>
            </a:xfrm>
            <a:custGeom>
              <a:avLst/>
              <a:gdLst/>
              <a:ahLst/>
              <a:cxnLst/>
              <a:rect l="l" t="t" r="r" b="b"/>
              <a:pathLst>
                <a:path w="1666580" h="1570071">
                  <a:moveTo>
                    <a:pt x="61174" y="0"/>
                  </a:moveTo>
                  <a:lnTo>
                    <a:pt x="1605406" y="0"/>
                  </a:lnTo>
                  <a:cubicBezTo>
                    <a:pt x="1621630" y="0"/>
                    <a:pt x="1637190" y="6445"/>
                    <a:pt x="1648663" y="17917"/>
                  </a:cubicBezTo>
                  <a:cubicBezTo>
                    <a:pt x="1660135" y="29390"/>
                    <a:pt x="1666580" y="44950"/>
                    <a:pt x="1666580" y="61174"/>
                  </a:cubicBezTo>
                  <a:lnTo>
                    <a:pt x="1666580" y="1508898"/>
                  </a:lnTo>
                  <a:cubicBezTo>
                    <a:pt x="1666580" y="1525122"/>
                    <a:pt x="1660135" y="1540682"/>
                    <a:pt x="1648663" y="1552154"/>
                  </a:cubicBezTo>
                  <a:cubicBezTo>
                    <a:pt x="1637190" y="1563626"/>
                    <a:pt x="1621630" y="1570071"/>
                    <a:pt x="1605406" y="1570071"/>
                  </a:cubicBezTo>
                  <a:lnTo>
                    <a:pt x="61174" y="1570071"/>
                  </a:lnTo>
                  <a:cubicBezTo>
                    <a:pt x="44950" y="1570071"/>
                    <a:pt x="29390" y="1563626"/>
                    <a:pt x="17917" y="1552154"/>
                  </a:cubicBezTo>
                  <a:cubicBezTo>
                    <a:pt x="6445" y="1540682"/>
                    <a:pt x="0" y="1525122"/>
                    <a:pt x="0" y="1508898"/>
                  </a:cubicBezTo>
                  <a:lnTo>
                    <a:pt x="0" y="61174"/>
                  </a:lnTo>
                  <a:cubicBezTo>
                    <a:pt x="0" y="44950"/>
                    <a:pt x="6445" y="29390"/>
                    <a:pt x="17917" y="17917"/>
                  </a:cubicBezTo>
                  <a:cubicBezTo>
                    <a:pt x="29390" y="6445"/>
                    <a:pt x="44950" y="0"/>
                    <a:pt x="61174" y="0"/>
                  </a:cubicBezTo>
                  <a:close/>
                </a:path>
              </a:pathLst>
            </a:custGeom>
            <a:solidFill>
              <a:srgbClr val="000000">
                <a:alpha val="0"/>
              </a:srgbClr>
            </a:solidFill>
            <a:ln w="47625" cap="rnd">
              <a:solidFill>
                <a:srgbClr val="E76262"/>
              </a:solidFill>
              <a:prstDash val="lgDash"/>
              <a:round/>
            </a:ln>
          </p:spPr>
        </p:sp>
        <p:sp>
          <p:nvSpPr>
            <p:cNvPr id="93" name="TextBox 93"/>
            <p:cNvSpPr txBox="1"/>
            <p:nvPr/>
          </p:nvSpPr>
          <p:spPr>
            <a:xfrm>
              <a:off x="0" y="-28575"/>
              <a:ext cx="1666580" cy="1598646"/>
            </a:xfrm>
            <a:prstGeom prst="rect">
              <a:avLst/>
            </a:prstGeom>
          </p:spPr>
          <p:txBody>
            <a:bodyPr lIns="50800" tIns="50800" rIns="50800" bIns="50800" rtlCol="0" anchor="ctr"/>
            <a:lstStyle/>
            <a:p>
              <a:pPr algn="ctr">
                <a:lnSpc>
                  <a:spcPts val="2659"/>
                </a:lnSpc>
              </a:pPr>
              <a:endParaRPr/>
            </a:p>
          </p:txBody>
        </p:sp>
      </p:grpSp>
      <p:grpSp>
        <p:nvGrpSpPr>
          <p:cNvPr id="94" name="Group 94"/>
          <p:cNvGrpSpPr/>
          <p:nvPr/>
        </p:nvGrpSpPr>
        <p:grpSpPr>
          <a:xfrm>
            <a:off x="2507810" y="2612011"/>
            <a:ext cx="6327796" cy="5961365"/>
            <a:chOff x="0" y="0"/>
            <a:chExt cx="1666580" cy="1570071"/>
          </a:xfrm>
        </p:grpSpPr>
        <p:sp>
          <p:nvSpPr>
            <p:cNvPr id="95" name="Freeform 95"/>
            <p:cNvSpPr/>
            <p:nvPr/>
          </p:nvSpPr>
          <p:spPr>
            <a:xfrm>
              <a:off x="0" y="0"/>
              <a:ext cx="1666580" cy="1570071"/>
            </a:xfrm>
            <a:custGeom>
              <a:avLst/>
              <a:gdLst/>
              <a:ahLst/>
              <a:cxnLst/>
              <a:rect l="l" t="t" r="r" b="b"/>
              <a:pathLst>
                <a:path w="1666580" h="1570071">
                  <a:moveTo>
                    <a:pt x="61174" y="0"/>
                  </a:moveTo>
                  <a:lnTo>
                    <a:pt x="1605406" y="0"/>
                  </a:lnTo>
                  <a:cubicBezTo>
                    <a:pt x="1621630" y="0"/>
                    <a:pt x="1637190" y="6445"/>
                    <a:pt x="1648663" y="17917"/>
                  </a:cubicBezTo>
                  <a:cubicBezTo>
                    <a:pt x="1660135" y="29390"/>
                    <a:pt x="1666580" y="44950"/>
                    <a:pt x="1666580" y="61174"/>
                  </a:cubicBezTo>
                  <a:lnTo>
                    <a:pt x="1666580" y="1508898"/>
                  </a:lnTo>
                  <a:cubicBezTo>
                    <a:pt x="1666580" y="1525122"/>
                    <a:pt x="1660135" y="1540682"/>
                    <a:pt x="1648663" y="1552154"/>
                  </a:cubicBezTo>
                  <a:cubicBezTo>
                    <a:pt x="1637190" y="1563626"/>
                    <a:pt x="1621630" y="1570071"/>
                    <a:pt x="1605406" y="1570071"/>
                  </a:cubicBezTo>
                  <a:lnTo>
                    <a:pt x="61174" y="1570071"/>
                  </a:lnTo>
                  <a:cubicBezTo>
                    <a:pt x="44950" y="1570071"/>
                    <a:pt x="29390" y="1563626"/>
                    <a:pt x="17917" y="1552154"/>
                  </a:cubicBezTo>
                  <a:cubicBezTo>
                    <a:pt x="6445" y="1540682"/>
                    <a:pt x="0" y="1525122"/>
                    <a:pt x="0" y="1508898"/>
                  </a:cubicBezTo>
                  <a:lnTo>
                    <a:pt x="0" y="61174"/>
                  </a:lnTo>
                  <a:cubicBezTo>
                    <a:pt x="0" y="44950"/>
                    <a:pt x="6445" y="29390"/>
                    <a:pt x="17917" y="17917"/>
                  </a:cubicBezTo>
                  <a:cubicBezTo>
                    <a:pt x="29390" y="6445"/>
                    <a:pt x="44950" y="0"/>
                    <a:pt x="61174" y="0"/>
                  </a:cubicBezTo>
                  <a:close/>
                </a:path>
              </a:pathLst>
            </a:custGeom>
            <a:solidFill>
              <a:srgbClr val="000000">
                <a:alpha val="0"/>
              </a:srgbClr>
            </a:solidFill>
            <a:ln w="47625" cap="rnd">
              <a:solidFill>
                <a:srgbClr val="E76262"/>
              </a:solidFill>
              <a:prstDash val="lgDash"/>
              <a:round/>
            </a:ln>
          </p:spPr>
        </p:sp>
        <p:sp>
          <p:nvSpPr>
            <p:cNvPr id="96" name="TextBox 96"/>
            <p:cNvSpPr txBox="1"/>
            <p:nvPr/>
          </p:nvSpPr>
          <p:spPr>
            <a:xfrm>
              <a:off x="0" y="-28575"/>
              <a:ext cx="1666580" cy="1598646"/>
            </a:xfrm>
            <a:prstGeom prst="rect">
              <a:avLst/>
            </a:prstGeom>
          </p:spPr>
          <p:txBody>
            <a:bodyPr lIns="50800" tIns="50800" rIns="50800" bIns="50800" rtlCol="0" anchor="ctr"/>
            <a:lstStyle/>
            <a:p>
              <a:pPr algn="ctr">
                <a:lnSpc>
                  <a:spcPts val="2659"/>
                </a:lnSpc>
              </a:pPr>
              <a:endParaRPr/>
            </a:p>
          </p:txBody>
        </p:sp>
      </p:grpSp>
      <p:grpSp>
        <p:nvGrpSpPr>
          <p:cNvPr id="97" name="Group 97"/>
          <p:cNvGrpSpPr/>
          <p:nvPr/>
        </p:nvGrpSpPr>
        <p:grpSpPr>
          <a:xfrm>
            <a:off x="9254920" y="3595955"/>
            <a:ext cx="244068" cy="244068"/>
            <a:chOff x="0" y="0"/>
            <a:chExt cx="812800" cy="812800"/>
          </a:xfrm>
        </p:grpSpPr>
        <p:sp>
          <p:nvSpPr>
            <p:cNvPr id="98" name="Freeform 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99" name="TextBox 99"/>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00" name="Group 100"/>
          <p:cNvGrpSpPr/>
          <p:nvPr/>
        </p:nvGrpSpPr>
        <p:grpSpPr>
          <a:xfrm>
            <a:off x="9254920" y="4382219"/>
            <a:ext cx="244068" cy="244068"/>
            <a:chOff x="0" y="0"/>
            <a:chExt cx="812800" cy="812800"/>
          </a:xfrm>
        </p:grpSpPr>
        <p:sp>
          <p:nvSpPr>
            <p:cNvPr id="101" name="Freeform 10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02" name="TextBox 102"/>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03" name="Group 103"/>
          <p:cNvGrpSpPr/>
          <p:nvPr/>
        </p:nvGrpSpPr>
        <p:grpSpPr>
          <a:xfrm>
            <a:off x="9254920" y="5168483"/>
            <a:ext cx="244068" cy="244068"/>
            <a:chOff x="0" y="0"/>
            <a:chExt cx="812800" cy="812800"/>
          </a:xfrm>
        </p:grpSpPr>
        <p:sp>
          <p:nvSpPr>
            <p:cNvPr id="104" name="Freeform 10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05" name="TextBox 105"/>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06" name="Group 106"/>
          <p:cNvGrpSpPr/>
          <p:nvPr/>
        </p:nvGrpSpPr>
        <p:grpSpPr>
          <a:xfrm>
            <a:off x="9254920" y="5954747"/>
            <a:ext cx="244068" cy="244068"/>
            <a:chOff x="0" y="0"/>
            <a:chExt cx="812800" cy="812800"/>
          </a:xfrm>
        </p:grpSpPr>
        <p:sp>
          <p:nvSpPr>
            <p:cNvPr id="107" name="Freeform 10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08" name="TextBox 108"/>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09" name="Group 109"/>
          <p:cNvGrpSpPr/>
          <p:nvPr/>
        </p:nvGrpSpPr>
        <p:grpSpPr>
          <a:xfrm>
            <a:off x="9254920" y="6741011"/>
            <a:ext cx="244068" cy="244068"/>
            <a:chOff x="0" y="0"/>
            <a:chExt cx="812800" cy="812800"/>
          </a:xfrm>
        </p:grpSpPr>
        <p:sp>
          <p:nvSpPr>
            <p:cNvPr id="110" name="Freeform 1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11" name="TextBox 111"/>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2" name="Group 112"/>
          <p:cNvGrpSpPr/>
          <p:nvPr/>
        </p:nvGrpSpPr>
        <p:grpSpPr>
          <a:xfrm>
            <a:off x="9254920" y="7527274"/>
            <a:ext cx="244068" cy="244068"/>
            <a:chOff x="0" y="0"/>
            <a:chExt cx="812800" cy="812800"/>
          </a:xfrm>
        </p:grpSpPr>
        <p:sp>
          <p:nvSpPr>
            <p:cNvPr id="113" name="Freeform 1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14" name="TextBox 114"/>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5" name="Group 115"/>
          <p:cNvGrpSpPr/>
          <p:nvPr/>
        </p:nvGrpSpPr>
        <p:grpSpPr>
          <a:xfrm>
            <a:off x="8479191" y="3595955"/>
            <a:ext cx="244068" cy="244068"/>
            <a:chOff x="0" y="0"/>
            <a:chExt cx="812800" cy="812800"/>
          </a:xfrm>
        </p:grpSpPr>
        <p:sp>
          <p:nvSpPr>
            <p:cNvPr id="116" name="Freeform 1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17" name="TextBox 117"/>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8" name="Group 118"/>
          <p:cNvGrpSpPr/>
          <p:nvPr/>
        </p:nvGrpSpPr>
        <p:grpSpPr>
          <a:xfrm>
            <a:off x="8479191" y="4382219"/>
            <a:ext cx="244068" cy="244068"/>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20" name="TextBox 120"/>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21" name="Group 121"/>
          <p:cNvGrpSpPr/>
          <p:nvPr/>
        </p:nvGrpSpPr>
        <p:grpSpPr>
          <a:xfrm>
            <a:off x="8479191" y="5168483"/>
            <a:ext cx="244068" cy="244068"/>
            <a:chOff x="0" y="0"/>
            <a:chExt cx="812800" cy="812800"/>
          </a:xfrm>
        </p:grpSpPr>
        <p:sp>
          <p:nvSpPr>
            <p:cNvPr id="122" name="Freeform 1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23" name="TextBox 123"/>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24" name="Group 124"/>
          <p:cNvGrpSpPr/>
          <p:nvPr/>
        </p:nvGrpSpPr>
        <p:grpSpPr>
          <a:xfrm>
            <a:off x="8479191" y="5954747"/>
            <a:ext cx="244068" cy="244068"/>
            <a:chOff x="0" y="0"/>
            <a:chExt cx="812800" cy="812800"/>
          </a:xfrm>
        </p:grpSpPr>
        <p:sp>
          <p:nvSpPr>
            <p:cNvPr id="125" name="Freeform 1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26" name="TextBox 126"/>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27" name="Group 127"/>
          <p:cNvGrpSpPr/>
          <p:nvPr/>
        </p:nvGrpSpPr>
        <p:grpSpPr>
          <a:xfrm>
            <a:off x="8479191" y="6741011"/>
            <a:ext cx="244068" cy="244068"/>
            <a:chOff x="0" y="0"/>
            <a:chExt cx="812800" cy="812800"/>
          </a:xfrm>
        </p:grpSpPr>
        <p:sp>
          <p:nvSpPr>
            <p:cNvPr id="128" name="Freeform 1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29" name="TextBox 129"/>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30" name="Group 130"/>
          <p:cNvGrpSpPr/>
          <p:nvPr/>
        </p:nvGrpSpPr>
        <p:grpSpPr>
          <a:xfrm>
            <a:off x="8479191" y="7527274"/>
            <a:ext cx="244068" cy="244068"/>
            <a:chOff x="0" y="0"/>
            <a:chExt cx="812800" cy="812800"/>
          </a:xfrm>
        </p:grpSpPr>
        <p:sp>
          <p:nvSpPr>
            <p:cNvPr id="131" name="Freeform 1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id="132" name="TextBox 132"/>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sp>
        <p:nvSpPr>
          <p:cNvPr id="133" name="TextBox 133"/>
          <p:cNvSpPr txBox="1"/>
          <p:nvPr/>
        </p:nvSpPr>
        <p:spPr>
          <a:xfrm rot="5400000">
            <a:off x="8859902" y="2382624"/>
            <a:ext cx="330566" cy="1286370"/>
          </a:xfrm>
          <a:prstGeom prst="rect">
            <a:avLst/>
          </a:prstGeom>
        </p:spPr>
        <p:txBody>
          <a:bodyPr lIns="0" tIns="0" rIns="0" bIns="0" rtlCol="0" anchor="t">
            <a:spAutoFit/>
          </a:bodyPr>
          <a:lstStyle/>
          <a:p>
            <a:pPr algn="ctr">
              <a:lnSpc>
                <a:spcPts val="10560"/>
              </a:lnSpc>
            </a:pPr>
            <a:r>
              <a:rPr lang="en-US" sz="7543">
                <a:solidFill>
                  <a:srgbClr val="503D36"/>
                </a:solidFill>
                <a:latin typeface="Sniglet"/>
              </a:rPr>
              <a:t>)</a:t>
            </a:r>
          </a:p>
        </p:txBody>
      </p:sp>
      <p:sp>
        <p:nvSpPr>
          <p:cNvPr id="134" name="TextBox 134"/>
          <p:cNvSpPr txBox="1"/>
          <p:nvPr/>
        </p:nvSpPr>
        <p:spPr>
          <a:xfrm rot="5400000">
            <a:off x="8860700" y="3168870"/>
            <a:ext cx="330566" cy="1284772"/>
          </a:xfrm>
          <a:prstGeom prst="rect">
            <a:avLst/>
          </a:prstGeom>
        </p:spPr>
        <p:txBody>
          <a:bodyPr lIns="0" tIns="0" rIns="0" bIns="0" rtlCol="0" anchor="t">
            <a:spAutoFit/>
          </a:bodyPr>
          <a:lstStyle/>
          <a:p>
            <a:pPr algn="ctr">
              <a:lnSpc>
                <a:spcPts val="10560"/>
              </a:lnSpc>
            </a:pPr>
            <a:r>
              <a:rPr lang="en-US" sz="7543">
                <a:solidFill>
                  <a:srgbClr val="C46848"/>
                </a:solidFill>
                <a:latin typeface="Sniglet"/>
              </a:rPr>
              <a:t>)</a:t>
            </a:r>
          </a:p>
        </p:txBody>
      </p:sp>
      <p:sp>
        <p:nvSpPr>
          <p:cNvPr id="135" name="TextBox 135"/>
          <p:cNvSpPr txBox="1"/>
          <p:nvPr/>
        </p:nvSpPr>
        <p:spPr>
          <a:xfrm rot="5400000">
            <a:off x="8860700" y="3954786"/>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36" name="TextBox 136"/>
          <p:cNvSpPr txBox="1"/>
          <p:nvPr/>
        </p:nvSpPr>
        <p:spPr>
          <a:xfrm rot="5400000">
            <a:off x="8860700" y="4740700"/>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37" name="TextBox 137"/>
          <p:cNvSpPr txBox="1"/>
          <p:nvPr/>
        </p:nvSpPr>
        <p:spPr>
          <a:xfrm rot="5400000">
            <a:off x="8860700" y="5526616"/>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38" name="TextBox 138"/>
          <p:cNvSpPr txBox="1"/>
          <p:nvPr/>
        </p:nvSpPr>
        <p:spPr>
          <a:xfrm rot="5400000">
            <a:off x="8860700" y="6312532"/>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39" name="TextBox 139"/>
          <p:cNvSpPr txBox="1"/>
          <p:nvPr/>
        </p:nvSpPr>
        <p:spPr>
          <a:xfrm rot="5400000">
            <a:off x="8860700" y="7098447"/>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40" name="Freeform 140"/>
          <p:cNvSpPr/>
          <p:nvPr/>
        </p:nvSpPr>
        <p:spPr>
          <a:xfrm>
            <a:off x="13643621" y="1927464"/>
            <a:ext cx="1897572" cy="1674608"/>
          </a:xfrm>
          <a:custGeom>
            <a:avLst/>
            <a:gdLst/>
            <a:ahLst/>
            <a:cxnLst/>
            <a:rect l="l" t="t" r="r" b="b"/>
            <a:pathLst>
              <a:path w="1897572" h="1674608">
                <a:moveTo>
                  <a:pt x="0" y="0"/>
                </a:moveTo>
                <a:lnTo>
                  <a:pt x="1897572" y="0"/>
                </a:lnTo>
                <a:lnTo>
                  <a:pt x="1897572" y="1674608"/>
                </a:lnTo>
                <a:lnTo>
                  <a:pt x="0" y="1674608"/>
                </a:lnTo>
                <a:lnTo>
                  <a:pt x="0" y="0"/>
                </a:lnTo>
                <a:close/>
              </a:path>
            </a:pathLst>
          </a:custGeom>
          <a:blipFill>
            <a:blip r:embed="rId5"/>
            <a:stretch>
              <a:fillRect/>
            </a:stretch>
          </a:blipFill>
        </p:spPr>
      </p:sp>
      <p:sp>
        <p:nvSpPr>
          <p:cNvPr id="141" name="Freeform 141"/>
          <p:cNvSpPr/>
          <p:nvPr/>
        </p:nvSpPr>
        <p:spPr>
          <a:xfrm>
            <a:off x="2238122" y="7583692"/>
            <a:ext cx="1352776" cy="1371636"/>
          </a:xfrm>
          <a:custGeom>
            <a:avLst/>
            <a:gdLst/>
            <a:ahLst/>
            <a:cxnLst/>
            <a:rect l="l" t="t" r="r" b="b"/>
            <a:pathLst>
              <a:path w="1352776" h="1371636">
                <a:moveTo>
                  <a:pt x="0" y="0"/>
                </a:moveTo>
                <a:lnTo>
                  <a:pt x="1352777" y="0"/>
                </a:lnTo>
                <a:lnTo>
                  <a:pt x="1352777" y="1371637"/>
                </a:lnTo>
                <a:lnTo>
                  <a:pt x="0" y="1371637"/>
                </a:lnTo>
                <a:lnTo>
                  <a:pt x="0" y="0"/>
                </a:lnTo>
                <a:close/>
              </a:path>
            </a:pathLst>
          </a:custGeom>
          <a:blipFill>
            <a:blip r:embed="rId6"/>
            <a:stretch>
              <a:fillRect/>
            </a:stretch>
          </a:blipFill>
        </p:spPr>
      </p:sp>
      <p:sp>
        <p:nvSpPr>
          <p:cNvPr id="142" name="TextBox 142"/>
          <p:cNvSpPr txBox="1"/>
          <p:nvPr/>
        </p:nvSpPr>
        <p:spPr>
          <a:xfrm>
            <a:off x="10421453" y="3771386"/>
            <a:ext cx="4233683" cy="672502"/>
          </a:xfrm>
          <a:prstGeom prst="rect">
            <a:avLst/>
          </a:prstGeom>
        </p:spPr>
        <p:txBody>
          <a:bodyPr lIns="0" tIns="0" rIns="0" bIns="0" rtlCol="0" anchor="t">
            <a:spAutoFit/>
          </a:bodyPr>
          <a:lstStyle/>
          <a:p>
            <a:pPr marL="0" lvl="0" indent="0" algn="ctr">
              <a:lnSpc>
                <a:spcPts val="5023"/>
              </a:lnSpc>
              <a:spcBef>
                <a:spcPct val="0"/>
              </a:spcBef>
            </a:pPr>
            <a:r>
              <a:rPr lang="en-US" sz="3349" dirty="0" err="1">
                <a:solidFill>
                  <a:srgbClr val="503D36"/>
                </a:solidFill>
                <a:latin typeface="Ambitions"/>
              </a:rPr>
              <a:t>Astsubay</a:t>
            </a:r>
            <a:r>
              <a:rPr lang="en-US" sz="3349" dirty="0">
                <a:solidFill>
                  <a:srgbClr val="503D36"/>
                </a:solidFill>
                <a:latin typeface="Ambitions"/>
              </a:rPr>
              <a:t> </a:t>
            </a:r>
            <a:r>
              <a:rPr lang="en-US" sz="3349" dirty="0" err="1">
                <a:solidFill>
                  <a:srgbClr val="503D36"/>
                </a:solidFill>
                <a:latin typeface="Ambitions"/>
              </a:rPr>
              <a:t>MYO’ları</a:t>
            </a:r>
            <a:r>
              <a:rPr lang="en-US" sz="3349" dirty="0">
                <a:solidFill>
                  <a:srgbClr val="503D36"/>
                </a:solidFill>
                <a:latin typeface="Ambitions"/>
              </a:rPr>
              <a:t> </a:t>
            </a:r>
            <a:r>
              <a:rPr lang="en-US" sz="3349" dirty="0" err="1">
                <a:solidFill>
                  <a:srgbClr val="503D36"/>
                </a:solidFill>
                <a:latin typeface="Ambitions"/>
              </a:rPr>
              <a:t>İçin</a:t>
            </a:r>
            <a:endParaRPr lang="en-US" sz="3349" dirty="0">
              <a:solidFill>
                <a:srgbClr val="503D36"/>
              </a:solidFill>
              <a:latin typeface="Ambitions"/>
            </a:endParaRPr>
          </a:p>
        </p:txBody>
      </p:sp>
      <p:sp>
        <p:nvSpPr>
          <p:cNvPr id="143" name="Freeform 143"/>
          <p:cNvSpPr/>
          <p:nvPr/>
        </p:nvSpPr>
        <p:spPr>
          <a:xfrm>
            <a:off x="3018566" y="1745323"/>
            <a:ext cx="1395047" cy="304713"/>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7">
              <a:extLst>
                <a:ext uri="{96DAC541-7B7A-43D3-8B79-37D633B846F1}">
                  <asvg:svgBlip xmlns:asvg="http://schemas.microsoft.com/office/drawing/2016/SVG/main" xmlns="" r:embed="rId8"/>
                </a:ext>
              </a:extLst>
            </a:blip>
            <a:stretch>
              <a:fillRect t="-112263"/>
            </a:stretch>
          </a:blipFill>
        </p:spPr>
      </p:sp>
      <p:sp>
        <p:nvSpPr>
          <p:cNvPr id="144" name="Freeform 144"/>
          <p:cNvSpPr/>
          <p:nvPr/>
        </p:nvSpPr>
        <p:spPr>
          <a:xfrm rot="-3955797" flipH="1" flipV="1">
            <a:off x="14751050" y="8020834"/>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9"/>
            <a:stretch>
              <a:fillRect t="-62571" r="-193516" b="-197067"/>
            </a:stretch>
          </a:blipFill>
        </p:spPr>
      </p:sp>
      <p:sp>
        <p:nvSpPr>
          <p:cNvPr id="145" name="Freeform 145"/>
          <p:cNvSpPr/>
          <p:nvPr/>
        </p:nvSpPr>
        <p:spPr>
          <a:xfrm rot="107698">
            <a:off x="10088610" y="3676319"/>
            <a:ext cx="801563" cy="693516"/>
          </a:xfrm>
          <a:custGeom>
            <a:avLst/>
            <a:gdLst/>
            <a:ahLst/>
            <a:cxnLst/>
            <a:rect l="l" t="t" r="r" b="b"/>
            <a:pathLst>
              <a:path w="801563" h="693516">
                <a:moveTo>
                  <a:pt x="0" y="0"/>
                </a:moveTo>
                <a:lnTo>
                  <a:pt x="801563" y="0"/>
                </a:lnTo>
                <a:lnTo>
                  <a:pt x="801563" y="693517"/>
                </a:lnTo>
                <a:lnTo>
                  <a:pt x="0" y="693517"/>
                </a:lnTo>
                <a:lnTo>
                  <a:pt x="0" y="0"/>
                </a:lnTo>
                <a:close/>
              </a:path>
            </a:pathLst>
          </a:custGeom>
          <a:blipFill>
            <a:blip r:embed="rId10">
              <a:extLst>
                <a:ext uri="{96DAC541-7B7A-43D3-8B79-37D633B846F1}">
                  <asvg:svgBlip xmlns:asvg="http://schemas.microsoft.com/office/drawing/2016/SVG/main" xmlns="" r:embed="rId11"/>
                </a:ext>
              </a:extLst>
            </a:blip>
            <a:stretch>
              <a:fillRect r="-58022" b="-75336"/>
            </a:stretch>
          </a:blipFill>
        </p:spPr>
      </p:sp>
      <p:sp>
        <p:nvSpPr>
          <p:cNvPr id="146" name="Freeform 146"/>
          <p:cNvSpPr/>
          <p:nvPr/>
        </p:nvSpPr>
        <p:spPr>
          <a:xfrm rot="248596" flipH="1" flipV="1">
            <a:off x="14166198" y="3970887"/>
            <a:ext cx="801563" cy="693516"/>
          </a:xfrm>
          <a:custGeom>
            <a:avLst/>
            <a:gdLst/>
            <a:ahLst/>
            <a:cxnLst/>
            <a:rect l="l" t="t" r="r" b="b"/>
            <a:pathLst>
              <a:path w="801563" h="693516">
                <a:moveTo>
                  <a:pt x="801563" y="693516"/>
                </a:moveTo>
                <a:lnTo>
                  <a:pt x="0" y="693516"/>
                </a:lnTo>
                <a:lnTo>
                  <a:pt x="0" y="0"/>
                </a:lnTo>
                <a:lnTo>
                  <a:pt x="801563" y="0"/>
                </a:lnTo>
                <a:lnTo>
                  <a:pt x="801563" y="693516"/>
                </a:lnTo>
                <a:close/>
              </a:path>
            </a:pathLst>
          </a:custGeom>
          <a:blipFill>
            <a:blip r:embed="rId10">
              <a:extLst>
                <a:ext uri="{96DAC541-7B7A-43D3-8B79-37D633B846F1}">
                  <asvg:svgBlip xmlns:asvg="http://schemas.microsoft.com/office/drawing/2016/SVG/main" xmlns="" r:embed="rId11"/>
                </a:ext>
              </a:extLst>
            </a:blip>
            <a:stretch>
              <a:fillRect r="-58022" b="-75336"/>
            </a:stretch>
          </a:blipFill>
        </p:spPr>
      </p:sp>
      <p:grpSp>
        <p:nvGrpSpPr>
          <p:cNvPr id="147" name="Group 147"/>
          <p:cNvGrpSpPr/>
          <p:nvPr/>
        </p:nvGrpSpPr>
        <p:grpSpPr>
          <a:xfrm>
            <a:off x="3278812" y="3685039"/>
            <a:ext cx="4480647" cy="1016647"/>
            <a:chOff x="0" y="0"/>
            <a:chExt cx="5974196" cy="1355529"/>
          </a:xfrm>
        </p:grpSpPr>
        <p:sp>
          <p:nvSpPr>
            <p:cNvPr id="148" name="TextBox 148"/>
            <p:cNvSpPr txBox="1"/>
            <p:nvPr/>
          </p:nvSpPr>
          <p:spPr>
            <a:xfrm>
              <a:off x="428555" y="156014"/>
              <a:ext cx="5111511" cy="990015"/>
            </a:xfrm>
            <a:prstGeom prst="rect">
              <a:avLst/>
            </a:prstGeom>
          </p:spPr>
          <p:txBody>
            <a:bodyPr lIns="0" tIns="0" rIns="0" bIns="0" rtlCol="0" anchor="t">
              <a:spAutoFit/>
            </a:bodyPr>
            <a:lstStyle/>
            <a:p>
              <a:pPr marL="0" lvl="0" indent="0" algn="ctr">
                <a:lnSpc>
                  <a:spcPts val="5923"/>
                </a:lnSpc>
                <a:spcBef>
                  <a:spcPct val="0"/>
                </a:spcBef>
              </a:pPr>
              <a:r>
                <a:rPr lang="en-US" sz="3949">
                  <a:solidFill>
                    <a:srgbClr val="503D36"/>
                  </a:solidFill>
                  <a:latin typeface="Ambitions"/>
                </a:rPr>
                <a:t>Harp Okulları İçin</a:t>
              </a:r>
            </a:p>
          </p:txBody>
        </p:sp>
        <p:sp>
          <p:nvSpPr>
            <p:cNvPr id="149" name="Freeform 149"/>
            <p:cNvSpPr/>
            <p:nvPr/>
          </p:nvSpPr>
          <p:spPr>
            <a:xfrm rot="-63734">
              <a:off x="8479" y="9827"/>
              <a:ext cx="1068750" cy="924689"/>
            </a:xfrm>
            <a:custGeom>
              <a:avLst/>
              <a:gdLst/>
              <a:ahLst/>
              <a:cxnLst/>
              <a:rect l="l" t="t" r="r" b="b"/>
              <a:pathLst>
                <a:path w="1068750" h="924689">
                  <a:moveTo>
                    <a:pt x="0" y="0"/>
                  </a:moveTo>
                  <a:lnTo>
                    <a:pt x="1068751" y="0"/>
                  </a:lnTo>
                  <a:lnTo>
                    <a:pt x="1068751" y="924689"/>
                  </a:lnTo>
                  <a:lnTo>
                    <a:pt x="0" y="924689"/>
                  </a:lnTo>
                  <a:lnTo>
                    <a:pt x="0" y="0"/>
                  </a:lnTo>
                  <a:close/>
                </a:path>
              </a:pathLst>
            </a:custGeom>
            <a:blipFill>
              <a:blip r:embed="rId10">
                <a:extLst>
                  <a:ext uri="{96DAC541-7B7A-43D3-8B79-37D633B846F1}">
                    <asvg:svgBlip xmlns:asvg="http://schemas.microsoft.com/office/drawing/2016/SVG/main" xmlns="" r:embed="rId11"/>
                  </a:ext>
                </a:extLst>
              </a:blip>
              <a:stretch>
                <a:fillRect r="-58022" b="-75336"/>
              </a:stretch>
            </a:blipFill>
          </p:spPr>
        </p:sp>
        <p:sp>
          <p:nvSpPr>
            <p:cNvPr id="150" name="Freeform 150"/>
            <p:cNvSpPr/>
            <p:nvPr/>
          </p:nvSpPr>
          <p:spPr>
            <a:xfrm rot="248596" flipH="1" flipV="1">
              <a:off x="4873437" y="393440"/>
              <a:ext cx="1068750" cy="924689"/>
            </a:xfrm>
            <a:custGeom>
              <a:avLst/>
              <a:gdLst/>
              <a:ahLst/>
              <a:cxnLst/>
              <a:rect l="l" t="t" r="r" b="b"/>
              <a:pathLst>
                <a:path w="1068750" h="924689">
                  <a:moveTo>
                    <a:pt x="1068751" y="924688"/>
                  </a:moveTo>
                  <a:lnTo>
                    <a:pt x="0" y="924688"/>
                  </a:lnTo>
                  <a:lnTo>
                    <a:pt x="0" y="0"/>
                  </a:lnTo>
                  <a:lnTo>
                    <a:pt x="1068751" y="0"/>
                  </a:lnTo>
                  <a:lnTo>
                    <a:pt x="1068751" y="924688"/>
                  </a:lnTo>
                  <a:close/>
                </a:path>
              </a:pathLst>
            </a:custGeom>
            <a:blipFill>
              <a:blip r:embed="rId10">
                <a:extLst>
                  <a:ext uri="{96DAC541-7B7A-43D3-8B79-37D633B846F1}">
                    <asvg:svgBlip xmlns:asvg="http://schemas.microsoft.com/office/drawing/2016/SVG/main" xmlns="" r:embed="rId11"/>
                  </a:ext>
                </a:extLst>
              </a:blip>
              <a:stretch>
                <a:fillRect r="-58022" b="-75336"/>
              </a:stretch>
            </a:blipFill>
          </p:spPr>
        </p:sp>
      </p:grpSp>
      <p:grpSp>
        <p:nvGrpSpPr>
          <p:cNvPr id="151" name="Group 151"/>
          <p:cNvGrpSpPr/>
          <p:nvPr/>
        </p:nvGrpSpPr>
        <p:grpSpPr>
          <a:xfrm>
            <a:off x="594866" y="1690137"/>
            <a:ext cx="1232729" cy="7134324"/>
            <a:chOff x="0" y="0"/>
            <a:chExt cx="1643639" cy="9512432"/>
          </a:xfrm>
        </p:grpSpPr>
        <p:sp>
          <p:nvSpPr>
            <p:cNvPr id="152" name="TextBox 15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3" name="TextBox 15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4" name="TextBox 15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5" name="TextBox 15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6" name="TextBox 15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7" name="TextBox 15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8" name="TextBox 15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9" name="TextBox 15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60" name="TextBox 16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61" name="Group 161"/>
          <p:cNvGrpSpPr/>
          <p:nvPr/>
        </p:nvGrpSpPr>
        <p:grpSpPr>
          <a:xfrm>
            <a:off x="4960885" y="1827478"/>
            <a:ext cx="7708557" cy="1351905"/>
            <a:chOff x="0" y="0"/>
            <a:chExt cx="2317607" cy="406456"/>
          </a:xfrm>
        </p:grpSpPr>
        <p:sp>
          <p:nvSpPr>
            <p:cNvPr id="162" name="Freeform 162"/>
            <p:cNvSpPr/>
            <p:nvPr/>
          </p:nvSpPr>
          <p:spPr>
            <a:xfrm>
              <a:off x="0" y="0"/>
              <a:ext cx="2317607" cy="406456"/>
            </a:xfrm>
            <a:custGeom>
              <a:avLst/>
              <a:gdLst/>
              <a:ahLst/>
              <a:cxnLst/>
              <a:rect l="l" t="t" r="r" b="b"/>
              <a:pathLst>
                <a:path w="2317607" h="406456">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cap="rnd">
              <a:solidFill>
                <a:srgbClr val="E76262"/>
              </a:solidFill>
              <a:prstDash val="lgDash"/>
              <a:round/>
            </a:ln>
          </p:spPr>
        </p:sp>
        <p:sp>
          <p:nvSpPr>
            <p:cNvPr id="163" name="TextBox 163"/>
            <p:cNvSpPr txBox="1"/>
            <p:nvPr/>
          </p:nvSpPr>
          <p:spPr>
            <a:xfrm>
              <a:off x="0" y="-28575"/>
              <a:ext cx="2317607" cy="435031"/>
            </a:xfrm>
            <a:prstGeom prst="rect">
              <a:avLst/>
            </a:prstGeom>
          </p:spPr>
          <p:txBody>
            <a:bodyPr lIns="44501" tIns="44501" rIns="44501" bIns="44501" rtlCol="0" anchor="ctr"/>
            <a:lstStyle/>
            <a:p>
              <a:pPr algn="ctr">
                <a:lnSpc>
                  <a:spcPts val="2659"/>
                </a:lnSpc>
              </a:pPr>
              <a:endParaRPr/>
            </a:p>
          </p:txBody>
        </p:sp>
      </p:grpSp>
      <p:sp>
        <p:nvSpPr>
          <p:cNvPr id="164" name="TextBox 164"/>
          <p:cNvSpPr txBox="1"/>
          <p:nvPr/>
        </p:nvSpPr>
        <p:spPr>
          <a:xfrm>
            <a:off x="5791323" y="2113682"/>
            <a:ext cx="6083497" cy="866775"/>
          </a:xfrm>
          <a:prstGeom prst="rect">
            <a:avLst/>
          </a:prstGeom>
        </p:spPr>
        <p:txBody>
          <a:bodyPr lIns="0" tIns="0" rIns="0" bIns="0" rtlCol="0" anchor="t">
            <a:spAutoFit/>
          </a:bodyPr>
          <a:lstStyle/>
          <a:p>
            <a:pPr marL="0" lvl="0" indent="0" algn="ctr">
              <a:lnSpc>
                <a:spcPts val="6960"/>
              </a:lnSpc>
              <a:spcBef>
                <a:spcPct val="0"/>
              </a:spcBef>
            </a:pPr>
            <a:r>
              <a:rPr lang="en-US" sz="5800" dirty="0" smtClean="0">
                <a:solidFill>
                  <a:srgbClr val="503D36"/>
                </a:solidFill>
                <a:latin typeface="Anton"/>
              </a:rPr>
              <a:t>C</a:t>
            </a:r>
            <a:r>
              <a:rPr lang="tr-TR" sz="5800" dirty="0" smtClean="0">
                <a:solidFill>
                  <a:srgbClr val="503D36"/>
                </a:solidFill>
                <a:latin typeface="Anton"/>
              </a:rPr>
              <a:t>İ</a:t>
            </a:r>
            <a:r>
              <a:rPr lang="en-US" sz="5800" dirty="0" smtClean="0">
                <a:solidFill>
                  <a:srgbClr val="503D36"/>
                </a:solidFill>
                <a:latin typeface="Anton"/>
              </a:rPr>
              <a:t>NS</a:t>
            </a:r>
            <a:r>
              <a:rPr lang="tr-TR" sz="5800" dirty="0" smtClean="0">
                <a:solidFill>
                  <a:srgbClr val="503D36"/>
                </a:solidFill>
                <a:latin typeface="Anton"/>
              </a:rPr>
              <a:t>İ</a:t>
            </a:r>
            <a:r>
              <a:rPr lang="en-US" sz="5800" dirty="0" smtClean="0">
                <a:solidFill>
                  <a:srgbClr val="503D36"/>
                </a:solidFill>
                <a:latin typeface="Anton"/>
              </a:rPr>
              <a:t>YET</a:t>
            </a:r>
            <a:endParaRPr lang="en-US" sz="5800" dirty="0">
              <a:solidFill>
                <a:srgbClr val="503D36"/>
              </a:solidFill>
              <a:latin typeface="Anton"/>
            </a:endParaRPr>
          </a:p>
        </p:txBody>
      </p:sp>
      <p:sp>
        <p:nvSpPr>
          <p:cNvPr id="165" name="TextBox 165"/>
          <p:cNvSpPr txBox="1"/>
          <p:nvPr/>
        </p:nvSpPr>
        <p:spPr>
          <a:xfrm>
            <a:off x="3018566" y="4862662"/>
            <a:ext cx="5306284" cy="2747791"/>
          </a:xfrm>
          <a:prstGeom prst="rect">
            <a:avLst/>
          </a:prstGeom>
        </p:spPr>
        <p:txBody>
          <a:bodyPr lIns="0" tIns="0" rIns="0" bIns="0" rtlCol="0" anchor="t">
            <a:spAutoFit/>
          </a:bodyPr>
          <a:lstStyle/>
          <a:p>
            <a:pPr marL="0" lvl="0" indent="0" algn="ctr">
              <a:lnSpc>
                <a:spcPts val="4319"/>
              </a:lnSpc>
              <a:spcBef>
                <a:spcPct val="0"/>
              </a:spcBef>
            </a:pPr>
            <a:r>
              <a:rPr lang="en-US" sz="2879">
                <a:solidFill>
                  <a:srgbClr val="503D36"/>
                </a:solidFill>
                <a:latin typeface="Ambitions"/>
              </a:rPr>
              <a:t>Harp Okullarını Kadın ve Erkek Adaylar Tercihte Bulunabilecektir. Kara Harp Okulu Sözel Kısmı İçin 2023 Yılında Kadın Aday Başvurusu Alınmadı.</a:t>
            </a:r>
          </a:p>
        </p:txBody>
      </p:sp>
      <p:sp>
        <p:nvSpPr>
          <p:cNvPr id="166" name="TextBox 166"/>
          <p:cNvSpPr txBox="1"/>
          <p:nvPr/>
        </p:nvSpPr>
        <p:spPr>
          <a:xfrm>
            <a:off x="9861545" y="4862662"/>
            <a:ext cx="5306284" cy="2747791"/>
          </a:xfrm>
          <a:prstGeom prst="rect">
            <a:avLst/>
          </a:prstGeom>
        </p:spPr>
        <p:txBody>
          <a:bodyPr lIns="0" tIns="0" rIns="0" bIns="0" rtlCol="0" anchor="t">
            <a:spAutoFit/>
          </a:bodyPr>
          <a:lstStyle/>
          <a:p>
            <a:pPr marL="0" lvl="0" indent="0" algn="ctr">
              <a:lnSpc>
                <a:spcPts val="4319"/>
              </a:lnSpc>
              <a:spcBef>
                <a:spcPct val="0"/>
              </a:spcBef>
            </a:pPr>
            <a:r>
              <a:rPr lang="en-US" sz="2879">
                <a:solidFill>
                  <a:srgbClr val="503D36"/>
                </a:solidFill>
                <a:latin typeface="Ambitions"/>
              </a:rPr>
              <a:t>Astsubay Meslek Yüksekokullarını Sadece Erkek Adaylar Tercih Edebilecek Olup, Kadın Adaylar Astsubay MYO Başvurusu Yapamayacaklardır.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1000"/>
                                        <p:tgtEl>
                                          <p:spTgt spid="164"/>
                                        </p:tgtEl>
                                      </p:cBhvr>
                                    </p:animEffect>
                                    <p:anim calcmode="lin" valueType="num">
                                      <p:cBhvr>
                                        <p:cTn id="13" dur="1000" fill="hold"/>
                                        <p:tgtEl>
                                          <p:spTgt spid="164"/>
                                        </p:tgtEl>
                                        <p:attrNameLst>
                                          <p:attrName>ppt_x</p:attrName>
                                        </p:attrNameLst>
                                      </p:cBhvr>
                                      <p:tavLst>
                                        <p:tav tm="0">
                                          <p:val>
                                            <p:strVal val="#ppt_x"/>
                                          </p:val>
                                        </p:tav>
                                        <p:tav tm="100000">
                                          <p:val>
                                            <p:strVal val="#ppt_x"/>
                                          </p:val>
                                        </p:tav>
                                      </p:tavLst>
                                    </p:anim>
                                    <p:anim calcmode="lin" valueType="num">
                                      <p:cBhvr>
                                        <p:cTn id="14"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1000"/>
                                        <p:tgtEl>
                                          <p:spTgt spid="94"/>
                                        </p:tgtEl>
                                      </p:cBhvr>
                                    </p:animEffect>
                                    <p:anim calcmode="lin" valueType="num">
                                      <p:cBhvr>
                                        <p:cTn id="20" dur="1000" fill="hold"/>
                                        <p:tgtEl>
                                          <p:spTgt spid="94"/>
                                        </p:tgtEl>
                                        <p:attrNameLst>
                                          <p:attrName>ppt_x</p:attrName>
                                        </p:attrNameLst>
                                      </p:cBhvr>
                                      <p:tavLst>
                                        <p:tav tm="0">
                                          <p:val>
                                            <p:strVal val="#ppt_x"/>
                                          </p:val>
                                        </p:tav>
                                        <p:tav tm="100000">
                                          <p:val>
                                            <p:strVal val="#ppt_x"/>
                                          </p:val>
                                        </p:tav>
                                      </p:tavLst>
                                    </p:anim>
                                    <p:anim calcmode="lin" valueType="num">
                                      <p:cBhvr>
                                        <p:cTn id="21" dur="1000" fill="hold"/>
                                        <p:tgtEl>
                                          <p:spTgt spid="9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1000"/>
                                        <p:tgtEl>
                                          <p:spTgt spid="147"/>
                                        </p:tgtEl>
                                      </p:cBhvr>
                                    </p:animEffect>
                                    <p:anim calcmode="lin" valueType="num">
                                      <p:cBhvr>
                                        <p:cTn id="25" dur="1000" fill="hold"/>
                                        <p:tgtEl>
                                          <p:spTgt spid="147"/>
                                        </p:tgtEl>
                                        <p:attrNameLst>
                                          <p:attrName>ppt_x</p:attrName>
                                        </p:attrNameLst>
                                      </p:cBhvr>
                                      <p:tavLst>
                                        <p:tav tm="0">
                                          <p:val>
                                            <p:strVal val="#ppt_x"/>
                                          </p:val>
                                        </p:tav>
                                        <p:tav tm="100000">
                                          <p:val>
                                            <p:strVal val="#ppt_x"/>
                                          </p:val>
                                        </p:tav>
                                      </p:tavLst>
                                    </p:anim>
                                    <p:anim calcmode="lin" valueType="num">
                                      <p:cBhvr>
                                        <p:cTn id="26" dur="1000" fill="hold"/>
                                        <p:tgtEl>
                                          <p:spTgt spid="14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fade">
                                      <p:cBhvr>
                                        <p:cTn id="29" dur="1000"/>
                                        <p:tgtEl>
                                          <p:spTgt spid="165"/>
                                        </p:tgtEl>
                                      </p:cBhvr>
                                    </p:animEffect>
                                    <p:anim calcmode="lin" valueType="num">
                                      <p:cBhvr>
                                        <p:cTn id="30" dur="1000" fill="hold"/>
                                        <p:tgtEl>
                                          <p:spTgt spid="165"/>
                                        </p:tgtEl>
                                        <p:attrNameLst>
                                          <p:attrName>ppt_x</p:attrName>
                                        </p:attrNameLst>
                                      </p:cBhvr>
                                      <p:tavLst>
                                        <p:tav tm="0">
                                          <p:val>
                                            <p:strVal val="#ppt_x"/>
                                          </p:val>
                                        </p:tav>
                                        <p:tav tm="100000">
                                          <p:val>
                                            <p:strVal val="#ppt_x"/>
                                          </p:val>
                                        </p:tav>
                                      </p:tavLst>
                                    </p:anim>
                                    <p:anim calcmode="lin" valueType="num">
                                      <p:cBhvr>
                                        <p:cTn id="31"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fade">
                                      <p:cBhvr>
                                        <p:cTn id="41" dur="1000"/>
                                        <p:tgtEl>
                                          <p:spTgt spid="166"/>
                                        </p:tgtEl>
                                      </p:cBhvr>
                                    </p:animEffect>
                                    <p:anim calcmode="lin" valueType="num">
                                      <p:cBhvr>
                                        <p:cTn id="42" dur="1000" fill="hold"/>
                                        <p:tgtEl>
                                          <p:spTgt spid="166"/>
                                        </p:tgtEl>
                                        <p:attrNameLst>
                                          <p:attrName>ppt_x</p:attrName>
                                        </p:attrNameLst>
                                      </p:cBhvr>
                                      <p:tavLst>
                                        <p:tav tm="0">
                                          <p:val>
                                            <p:strVal val="#ppt_x"/>
                                          </p:val>
                                        </p:tav>
                                        <p:tav tm="100000">
                                          <p:val>
                                            <p:strVal val="#ppt_x"/>
                                          </p:val>
                                        </p:tav>
                                      </p:tavLst>
                                    </p:anim>
                                    <p:anim calcmode="lin" valueType="num">
                                      <p:cBhvr>
                                        <p:cTn id="43" dur="1000" fill="hold"/>
                                        <p:tgtEl>
                                          <p:spTgt spid="16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1000"/>
                                        <p:tgtEl>
                                          <p:spTgt spid="91"/>
                                        </p:tgtEl>
                                      </p:cBhvr>
                                    </p:animEffect>
                                    <p:anim calcmode="lin" valueType="num">
                                      <p:cBhvr>
                                        <p:cTn id="47" dur="1000" fill="hold"/>
                                        <p:tgtEl>
                                          <p:spTgt spid="91"/>
                                        </p:tgtEl>
                                        <p:attrNameLst>
                                          <p:attrName>ppt_x</p:attrName>
                                        </p:attrNameLst>
                                      </p:cBhvr>
                                      <p:tavLst>
                                        <p:tav tm="0">
                                          <p:val>
                                            <p:strVal val="#ppt_x"/>
                                          </p:val>
                                        </p:tav>
                                        <p:tav tm="100000">
                                          <p:val>
                                            <p:strVal val="#ppt_x"/>
                                          </p:val>
                                        </p:tav>
                                      </p:tavLst>
                                    </p:anim>
                                    <p:anim calcmode="lin" valueType="num">
                                      <p:cBhvr>
                                        <p:cTn id="48"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64" grpId="0"/>
      <p:bldP spid="165" grpId="0"/>
      <p:bldP spid="1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xmlns=""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xmlns="" r:embed="rId3"/>
                </a:ext>
              </a:extLst>
            </a:blip>
            <a:stretch>
              <a:fillRect l="-90379" t="-3737"/>
            </a:stretch>
          </a:blipFill>
        </p:spPr>
      </p:sp>
      <p:grpSp>
        <p:nvGrpSpPr>
          <p:cNvPr id="4" name="Group 4"/>
          <p:cNvGrpSpPr/>
          <p:nvPr/>
        </p:nvGrpSpPr>
        <p:grpSpPr>
          <a:xfrm>
            <a:off x="15164201" y="7763743"/>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1331671"/>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14" name="TextBox 14"/>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7" name="TextBox 17"/>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2618086"/>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390492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5190915"/>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47871"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5" name="TextBox 55"/>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683753" y="6382500"/>
            <a:ext cx="2186870" cy="1191585"/>
            <a:chOff x="0" y="0"/>
            <a:chExt cx="2915827" cy="158878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59" name="TextBox 59"/>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117213"/>
              <a:ext cx="2664410" cy="1354354"/>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62" name="TextBox 62"/>
              <p:cNvSpPr txBox="1"/>
              <p:nvPr/>
            </p:nvSpPr>
            <p:spPr>
              <a:xfrm>
                <a:off x="0" y="-28575"/>
                <a:ext cx="544201" cy="305200"/>
              </a:xfrm>
              <a:prstGeom prst="rect">
                <a:avLst/>
              </a:prstGeom>
            </p:spPr>
            <p:txBody>
              <a:bodyPr lIns="51986" tIns="51986" rIns="51986" bIns="51986" rtlCol="0" anchor="ctr"/>
              <a:lstStyle/>
              <a:p>
                <a:pPr algn="ctr">
                  <a:lnSpc>
                    <a:spcPts val="3079"/>
                  </a:lnSpc>
                </a:pPr>
                <a:r>
                  <a:rPr lang="en-US" sz="2199">
                    <a:solidFill>
                      <a:srgbClr val="FFFFFF"/>
                    </a:solidFill>
                    <a:latin typeface="Anton"/>
                  </a:rPr>
                  <a:t>SORU SAYISI</a:t>
                </a: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aphicFrame>
        <p:nvGraphicFramePr>
          <p:cNvPr id="90" name="Table 90"/>
          <p:cNvGraphicFramePr>
            <a:graphicFrameLocks noGrp="1"/>
          </p:cNvGraphicFramePr>
          <p:nvPr/>
        </p:nvGraphicFramePr>
        <p:xfrm>
          <a:off x="2750142" y="2860585"/>
          <a:ext cx="12284652" cy="2600325"/>
        </p:xfrm>
        <a:graphic>
          <a:graphicData uri="http://schemas.openxmlformats.org/drawingml/2006/table">
            <a:tbl>
              <a:tblPr/>
              <a:tblGrid>
                <a:gridCol w="2047442">
                  <a:extLst>
                    <a:ext uri="{9D8B030D-6E8A-4147-A177-3AD203B41FA5}">
                      <a16:colId xmlns:a16="http://schemas.microsoft.com/office/drawing/2014/main" val="20000"/>
                    </a:ext>
                  </a:extLst>
                </a:gridCol>
                <a:gridCol w="2047442">
                  <a:extLst>
                    <a:ext uri="{9D8B030D-6E8A-4147-A177-3AD203B41FA5}">
                      <a16:colId xmlns:a16="http://schemas.microsoft.com/office/drawing/2014/main" val="20001"/>
                    </a:ext>
                  </a:extLst>
                </a:gridCol>
                <a:gridCol w="2047442">
                  <a:extLst>
                    <a:ext uri="{9D8B030D-6E8A-4147-A177-3AD203B41FA5}">
                      <a16:colId xmlns:a16="http://schemas.microsoft.com/office/drawing/2014/main" val="20002"/>
                    </a:ext>
                  </a:extLst>
                </a:gridCol>
                <a:gridCol w="2047442">
                  <a:extLst>
                    <a:ext uri="{9D8B030D-6E8A-4147-A177-3AD203B41FA5}">
                      <a16:colId xmlns:a16="http://schemas.microsoft.com/office/drawing/2014/main" val="20003"/>
                    </a:ext>
                  </a:extLst>
                </a:gridCol>
                <a:gridCol w="2047442">
                  <a:extLst>
                    <a:ext uri="{9D8B030D-6E8A-4147-A177-3AD203B41FA5}">
                      <a16:colId xmlns:a16="http://schemas.microsoft.com/office/drawing/2014/main" val="20004"/>
                    </a:ext>
                  </a:extLst>
                </a:gridCol>
                <a:gridCol w="2047442">
                  <a:extLst>
                    <a:ext uri="{9D8B030D-6E8A-4147-A177-3AD203B41FA5}">
                      <a16:colId xmlns:a16="http://schemas.microsoft.com/office/drawing/2014/main" val="20005"/>
                    </a:ext>
                  </a:extLst>
                </a:gridCol>
              </a:tblGrid>
              <a:tr h="1038074">
                <a:tc>
                  <a:txBody>
                    <a:bodyPr/>
                    <a:lstStyle/>
                    <a:p>
                      <a:pPr algn="ctr">
                        <a:lnSpc>
                          <a:spcPts val="3499"/>
                        </a:lnSpc>
                        <a:defRPr/>
                      </a:pPr>
                      <a:r>
                        <a:rPr lang="en-US" sz="2499" dirty="0" err="1">
                          <a:solidFill>
                            <a:srgbClr val="FFFFFF"/>
                          </a:solidFill>
                          <a:latin typeface="Ambitions"/>
                        </a:rPr>
                        <a:t>Dersler</a:t>
                      </a:r>
                      <a:endParaRPr lang="en-US" sz="1100" dirty="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03D36"/>
                    </a:solidFill>
                  </a:tcPr>
                </a:tc>
                <a:tc>
                  <a:txBody>
                    <a:bodyPr/>
                    <a:lstStyle/>
                    <a:p>
                      <a:pPr algn="ctr">
                        <a:lnSpc>
                          <a:spcPts val="4200"/>
                        </a:lnSpc>
                        <a:defRPr/>
                      </a:pPr>
                      <a:r>
                        <a:rPr lang="en-US" sz="3000">
                          <a:solidFill>
                            <a:srgbClr val="FFFFFF"/>
                          </a:solidFill>
                          <a:latin typeface="Ambitions"/>
                        </a:rPr>
                        <a:t>Türkçe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Tarih</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Coğrafya</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Felsefe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Din Kül.</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extLst>
                  <a:ext uri="{0D108BD9-81ED-4DB2-BD59-A6C34878D82A}">
                    <a16:rowId xmlns:a16="http://schemas.microsoft.com/office/drawing/2014/main" val="10000"/>
                  </a:ext>
                </a:extLst>
              </a:tr>
              <a:tr h="1562251">
                <a:tc>
                  <a:txBody>
                    <a:bodyPr/>
                    <a:lstStyle/>
                    <a:p>
                      <a:pPr algn="ctr">
                        <a:lnSpc>
                          <a:spcPts val="4060"/>
                        </a:lnSpc>
                        <a:defRPr/>
                      </a:pPr>
                      <a:r>
                        <a:rPr lang="en-US" sz="2900">
                          <a:solidFill>
                            <a:srgbClr val="000000"/>
                          </a:solidFill>
                          <a:latin typeface="Ambitions"/>
                        </a:rPr>
                        <a:t>Soru Sayısı</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8462"/>
                    </a:solidFill>
                  </a:tcPr>
                </a:tc>
                <a:tc>
                  <a:txBody>
                    <a:bodyPr/>
                    <a:lstStyle/>
                    <a:p>
                      <a:pPr algn="ctr">
                        <a:lnSpc>
                          <a:spcPts val="4200"/>
                        </a:lnSpc>
                        <a:defRPr/>
                      </a:pPr>
                      <a:r>
                        <a:rPr lang="en-US" sz="3000">
                          <a:solidFill>
                            <a:srgbClr val="000000"/>
                          </a:solidFill>
                          <a:latin typeface="Ambitions"/>
                        </a:rPr>
                        <a:t>40 Soru</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5 Soru</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5 Soru</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5 Soru</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dirty="0">
                          <a:solidFill>
                            <a:srgbClr val="000000"/>
                          </a:solidFill>
                          <a:latin typeface="Ambitions"/>
                        </a:rPr>
                        <a:t>5 </a:t>
                      </a:r>
                      <a:r>
                        <a:rPr lang="en-US" sz="3000" dirty="0" err="1">
                          <a:solidFill>
                            <a:srgbClr val="000000"/>
                          </a:solidFill>
                          <a:latin typeface="Ambitions"/>
                        </a:rPr>
                        <a:t>Soru</a:t>
                      </a:r>
                      <a:endParaRPr lang="en-US" sz="1100" dirty="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extLst>
                  <a:ext uri="{0D108BD9-81ED-4DB2-BD59-A6C34878D82A}">
                    <a16:rowId xmlns:a16="http://schemas.microsoft.com/office/drawing/2014/main" val="10001"/>
                  </a:ext>
                </a:extLst>
              </a:tr>
            </a:tbl>
          </a:graphicData>
        </a:graphic>
      </p:graphicFrame>
      <p:graphicFrame>
        <p:nvGraphicFramePr>
          <p:cNvPr id="91" name="Table 91"/>
          <p:cNvGraphicFramePr>
            <a:graphicFrameLocks noGrp="1"/>
          </p:cNvGraphicFramePr>
          <p:nvPr/>
        </p:nvGraphicFramePr>
        <p:xfrm>
          <a:off x="2750142" y="5867235"/>
          <a:ext cx="12284651" cy="2570988"/>
        </p:xfrm>
        <a:graphic>
          <a:graphicData uri="http://schemas.openxmlformats.org/drawingml/2006/table">
            <a:tbl>
              <a:tblPr/>
              <a:tblGrid>
                <a:gridCol w="2015523">
                  <a:extLst>
                    <a:ext uri="{9D8B030D-6E8A-4147-A177-3AD203B41FA5}">
                      <a16:colId xmlns:a16="http://schemas.microsoft.com/office/drawing/2014/main" val="20000"/>
                    </a:ext>
                  </a:extLst>
                </a:gridCol>
                <a:gridCol w="2042882">
                  <a:extLst>
                    <a:ext uri="{9D8B030D-6E8A-4147-A177-3AD203B41FA5}">
                      <a16:colId xmlns:a16="http://schemas.microsoft.com/office/drawing/2014/main" val="20001"/>
                    </a:ext>
                  </a:extLst>
                </a:gridCol>
                <a:gridCol w="2042882">
                  <a:extLst>
                    <a:ext uri="{9D8B030D-6E8A-4147-A177-3AD203B41FA5}">
                      <a16:colId xmlns:a16="http://schemas.microsoft.com/office/drawing/2014/main" val="20002"/>
                    </a:ext>
                  </a:extLst>
                </a:gridCol>
                <a:gridCol w="2042882">
                  <a:extLst>
                    <a:ext uri="{9D8B030D-6E8A-4147-A177-3AD203B41FA5}">
                      <a16:colId xmlns:a16="http://schemas.microsoft.com/office/drawing/2014/main" val="20003"/>
                    </a:ext>
                  </a:extLst>
                </a:gridCol>
                <a:gridCol w="2070241">
                  <a:extLst>
                    <a:ext uri="{9D8B030D-6E8A-4147-A177-3AD203B41FA5}">
                      <a16:colId xmlns:a16="http://schemas.microsoft.com/office/drawing/2014/main" val="20004"/>
                    </a:ext>
                  </a:extLst>
                </a:gridCol>
                <a:gridCol w="2070241">
                  <a:extLst>
                    <a:ext uri="{9D8B030D-6E8A-4147-A177-3AD203B41FA5}">
                      <a16:colId xmlns:a16="http://schemas.microsoft.com/office/drawing/2014/main" val="20005"/>
                    </a:ext>
                  </a:extLst>
                </a:gridCol>
              </a:tblGrid>
              <a:tr h="1048476">
                <a:tc>
                  <a:txBody>
                    <a:bodyPr/>
                    <a:lstStyle/>
                    <a:p>
                      <a:pPr algn="ctr">
                        <a:lnSpc>
                          <a:spcPts val="3499"/>
                        </a:lnSpc>
                        <a:defRPr/>
                      </a:pPr>
                      <a:r>
                        <a:rPr lang="en-US" sz="2499">
                          <a:solidFill>
                            <a:srgbClr val="FFFFFF"/>
                          </a:solidFill>
                          <a:latin typeface="Ambitions"/>
                        </a:rPr>
                        <a:t>Soru Sayısı</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03D36"/>
                    </a:solidFill>
                  </a:tcPr>
                </a:tc>
                <a:tc>
                  <a:txBody>
                    <a:bodyPr/>
                    <a:lstStyle/>
                    <a:p>
                      <a:pPr algn="ctr">
                        <a:lnSpc>
                          <a:spcPts val="3640"/>
                        </a:lnSpc>
                        <a:defRPr/>
                      </a:pPr>
                      <a:r>
                        <a:rPr lang="en-US" sz="2600">
                          <a:solidFill>
                            <a:srgbClr val="FFFFFF"/>
                          </a:solidFill>
                          <a:latin typeface="Ambitions"/>
                        </a:rPr>
                        <a:t>Matematik</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Fizik</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Kimya</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Biyoloji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tc>
                  <a:txBody>
                    <a:bodyPr/>
                    <a:lstStyle/>
                    <a:p>
                      <a:pPr algn="ctr">
                        <a:lnSpc>
                          <a:spcPts val="4200"/>
                        </a:lnSpc>
                        <a:defRPr/>
                      </a:pPr>
                      <a:r>
                        <a:rPr lang="en-US" sz="3000">
                          <a:solidFill>
                            <a:srgbClr val="FFFFFF"/>
                          </a:solidFill>
                          <a:latin typeface="Ambitions"/>
                        </a:rPr>
                        <a:t>Toplam</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6262"/>
                    </a:solidFill>
                  </a:tcPr>
                </a:tc>
                <a:extLst>
                  <a:ext uri="{0D108BD9-81ED-4DB2-BD59-A6C34878D82A}">
                    <a16:rowId xmlns:a16="http://schemas.microsoft.com/office/drawing/2014/main" val="10000"/>
                  </a:ext>
                </a:extLst>
              </a:tr>
              <a:tr h="1522512">
                <a:tc>
                  <a:txBody>
                    <a:bodyPr/>
                    <a:lstStyle/>
                    <a:p>
                      <a:pPr algn="ctr">
                        <a:lnSpc>
                          <a:spcPts val="3920"/>
                        </a:lnSpc>
                        <a:defRPr/>
                      </a:pPr>
                      <a:r>
                        <a:rPr lang="en-US" sz="2800">
                          <a:solidFill>
                            <a:srgbClr val="000000"/>
                          </a:solidFill>
                          <a:latin typeface="Ambitions"/>
                        </a:rPr>
                        <a:t>Soru Sayısı</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78462"/>
                    </a:solidFill>
                  </a:tcPr>
                </a:tc>
                <a:tc>
                  <a:txBody>
                    <a:bodyPr/>
                    <a:lstStyle/>
                    <a:p>
                      <a:pPr algn="ctr">
                        <a:lnSpc>
                          <a:spcPts val="4200"/>
                        </a:lnSpc>
                        <a:defRPr/>
                      </a:pPr>
                      <a:r>
                        <a:rPr lang="en-US" sz="3000">
                          <a:solidFill>
                            <a:srgbClr val="000000"/>
                          </a:solidFill>
                          <a:latin typeface="Ambitions"/>
                        </a:rPr>
                        <a:t>40 Soru</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7 Soru</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7 Soru</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a:solidFill>
                            <a:srgbClr val="000000"/>
                          </a:solidFill>
                          <a:latin typeface="Ambitions"/>
                        </a:rPr>
                        <a:t>6 Soru</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tc>
                  <a:txBody>
                    <a:bodyPr/>
                    <a:lstStyle/>
                    <a:p>
                      <a:pPr algn="ctr">
                        <a:lnSpc>
                          <a:spcPts val="4200"/>
                        </a:lnSpc>
                        <a:defRPr/>
                      </a:pPr>
                      <a:r>
                        <a:rPr lang="en-US" sz="3000" dirty="0">
                          <a:solidFill>
                            <a:srgbClr val="000000"/>
                          </a:solidFill>
                          <a:latin typeface="Ambitions"/>
                        </a:rPr>
                        <a:t>120 </a:t>
                      </a:r>
                      <a:r>
                        <a:rPr lang="en-US" sz="3000" dirty="0" err="1">
                          <a:solidFill>
                            <a:srgbClr val="000000"/>
                          </a:solidFill>
                          <a:latin typeface="Ambitions"/>
                        </a:rPr>
                        <a:t>Soru</a:t>
                      </a:r>
                      <a:endParaRPr lang="en-US" sz="1100" dirty="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F91"/>
                    </a:solidFill>
                  </a:tcPr>
                </a:tc>
                <a:extLst>
                  <a:ext uri="{0D108BD9-81ED-4DB2-BD59-A6C34878D82A}">
                    <a16:rowId xmlns:a16="http://schemas.microsoft.com/office/drawing/2014/main" val="10001"/>
                  </a:ext>
                </a:extLst>
              </a:tr>
            </a:tbl>
          </a:graphicData>
        </a:graphic>
      </p:graphicFrame>
      <p:grpSp>
        <p:nvGrpSpPr>
          <p:cNvPr id="92" name="Group 92"/>
          <p:cNvGrpSpPr/>
          <p:nvPr/>
        </p:nvGrpSpPr>
        <p:grpSpPr>
          <a:xfrm>
            <a:off x="5020137" y="1332428"/>
            <a:ext cx="8247727" cy="1190073"/>
            <a:chOff x="0" y="0"/>
            <a:chExt cx="10996969" cy="1586763"/>
          </a:xfrm>
        </p:grpSpPr>
        <p:grpSp>
          <p:nvGrpSpPr>
            <p:cNvPr id="93" name="Group 93"/>
            <p:cNvGrpSpPr/>
            <p:nvPr/>
          </p:nvGrpSpPr>
          <p:grpSpPr>
            <a:xfrm>
              <a:off x="0" y="0"/>
              <a:ext cx="10996969" cy="1586763"/>
              <a:chOff x="0" y="0"/>
              <a:chExt cx="2379279" cy="343308"/>
            </a:xfrm>
          </p:grpSpPr>
          <p:sp>
            <p:nvSpPr>
              <p:cNvPr id="94" name="Freeform 94"/>
              <p:cNvSpPr/>
              <p:nvPr/>
            </p:nvSpPr>
            <p:spPr>
              <a:xfrm>
                <a:off x="0" y="0"/>
                <a:ext cx="2379279" cy="343308"/>
              </a:xfrm>
              <a:custGeom>
                <a:avLst/>
                <a:gdLst/>
                <a:ahLst/>
                <a:cxnLst/>
                <a:rect l="l" t="t" r="r" b="b"/>
                <a:pathLst>
                  <a:path w="2379279" h="343308">
                    <a:moveTo>
                      <a:pt x="109149" y="0"/>
                    </a:moveTo>
                    <a:lnTo>
                      <a:pt x="2270129" y="0"/>
                    </a:lnTo>
                    <a:cubicBezTo>
                      <a:pt x="2299078" y="0"/>
                      <a:pt x="2326840" y="11500"/>
                      <a:pt x="2347310" y="31969"/>
                    </a:cubicBezTo>
                    <a:cubicBezTo>
                      <a:pt x="2367779" y="52439"/>
                      <a:pt x="2379279" y="80201"/>
                      <a:pt x="2379279" y="109149"/>
                    </a:cubicBezTo>
                    <a:lnTo>
                      <a:pt x="2379279" y="234159"/>
                    </a:lnTo>
                    <a:cubicBezTo>
                      <a:pt x="2379279" y="294441"/>
                      <a:pt x="2330411" y="343308"/>
                      <a:pt x="2270129" y="343308"/>
                    </a:cubicBezTo>
                    <a:lnTo>
                      <a:pt x="109149" y="343308"/>
                    </a:lnTo>
                    <a:cubicBezTo>
                      <a:pt x="48868" y="343308"/>
                      <a:pt x="0" y="294441"/>
                      <a:pt x="0" y="234159"/>
                    </a:cubicBezTo>
                    <a:lnTo>
                      <a:pt x="0" y="109149"/>
                    </a:lnTo>
                    <a:cubicBezTo>
                      <a:pt x="0" y="48868"/>
                      <a:pt x="48868" y="0"/>
                      <a:pt x="109149" y="0"/>
                    </a:cubicBezTo>
                    <a:close/>
                  </a:path>
                </a:pathLst>
              </a:custGeom>
              <a:solidFill>
                <a:srgbClr val="000000">
                  <a:alpha val="0"/>
                </a:srgbClr>
              </a:solidFill>
              <a:ln w="47625" cap="rnd">
                <a:solidFill>
                  <a:srgbClr val="E76262"/>
                </a:solidFill>
                <a:prstDash val="lgDash"/>
                <a:round/>
              </a:ln>
            </p:spPr>
          </p:sp>
          <p:sp>
            <p:nvSpPr>
              <p:cNvPr id="95" name="TextBox 95"/>
              <p:cNvSpPr txBox="1"/>
              <p:nvPr/>
            </p:nvSpPr>
            <p:spPr>
              <a:xfrm>
                <a:off x="0" y="-47625"/>
                <a:ext cx="2379279" cy="390933"/>
              </a:xfrm>
              <a:prstGeom prst="rect">
                <a:avLst/>
              </a:prstGeom>
            </p:spPr>
            <p:txBody>
              <a:bodyPr lIns="39886" tIns="39886" rIns="39886" bIns="39886" rtlCol="0" anchor="ctr"/>
              <a:lstStyle/>
              <a:p>
                <a:pPr algn="ctr">
                  <a:lnSpc>
                    <a:spcPts val="2660"/>
                  </a:lnSpc>
                </a:pPr>
                <a:endParaRPr/>
              </a:p>
            </p:txBody>
          </p:sp>
        </p:grpSp>
        <p:sp>
          <p:nvSpPr>
            <p:cNvPr id="96" name="TextBox 96"/>
            <p:cNvSpPr txBox="1"/>
            <p:nvPr/>
          </p:nvSpPr>
          <p:spPr>
            <a:xfrm>
              <a:off x="612913" y="272682"/>
              <a:ext cx="9771144" cy="1041400"/>
            </a:xfrm>
            <a:prstGeom prst="rect">
              <a:avLst/>
            </a:prstGeom>
          </p:spPr>
          <p:txBody>
            <a:bodyPr lIns="0" tIns="0" rIns="0" bIns="0" rtlCol="0" anchor="t">
              <a:spAutoFit/>
            </a:bodyPr>
            <a:lstStyle/>
            <a:p>
              <a:pPr marL="0" lvl="0" indent="0" algn="ctr">
                <a:lnSpc>
                  <a:spcPts val="6216"/>
                </a:lnSpc>
                <a:spcBef>
                  <a:spcPct val="0"/>
                </a:spcBef>
              </a:pPr>
              <a:r>
                <a:rPr lang="en-US" sz="5180">
                  <a:solidFill>
                    <a:srgbClr val="503D36"/>
                  </a:solidFill>
                  <a:latin typeface="Anton"/>
                </a:rPr>
                <a:t>MSÜ SORU SAYILARI</a:t>
              </a:r>
            </a:p>
          </p:txBody>
        </p:sp>
      </p:grpSp>
      <p:sp>
        <p:nvSpPr>
          <p:cNvPr id="97" name="Freeform 97"/>
          <p:cNvSpPr/>
          <p:nvPr/>
        </p:nvSpPr>
        <p:spPr>
          <a:xfrm>
            <a:off x="14048007" y="1274973"/>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98" name="Freeform 98"/>
          <p:cNvSpPr/>
          <p:nvPr/>
        </p:nvSpPr>
        <p:spPr>
          <a:xfrm rot="1255237">
            <a:off x="1778030" y="8199016"/>
            <a:ext cx="1180043" cy="812600"/>
          </a:xfrm>
          <a:custGeom>
            <a:avLst/>
            <a:gdLst/>
            <a:ahLst/>
            <a:cxnLst/>
            <a:rect l="l" t="t" r="r" b="b"/>
            <a:pathLst>
              <a:path w="1180043" h="812600">
                <a:moveTo>
                  <a:pt x="0" y="0"/>
                </a:moveTo>
                <a:lnTo>
                  <a:pt x="1180043" y="0"/>
                </a:lnTo>
                <a:lnTo>
                  <a:pt x="1180043" y="812600"/>
                </a:lnTo>
                <a:lnTo>
                  <a:pt x="0" y="812600"/>
                </a:lnTo>
                <a:lnTo>
                  <a:pt x="0" y="0"/>
                </a:lnTo>
                <a:close/>
              </a:path>
            </a:pathLst>
          </a:custGeom>
          <a:blipFill>
            <a:blip r:embed="rId7"/>
            <a:stretch>
              <a:fillRect t="-62571" r="-193516" b="-197067"/>
            </a:stretch>
          </a:blipFill>
        </p:spPr>
      </p:sp>
      <p:sp>
        <p:nvSpPr>
          <p:cNvPr id="99" name="Freeform 99"/>
          <p:cNvSpPr/>
          <p:nvPr/>
        </p:nvSpPr>
        <p:spPr>
          <a:xfrm rot="-6902382" flipH="1">
            <a:off x="14528897" y="1818820"/>
            <a:ext cx="1011795" cy="696741"/>
          </a:xfrm>
          <a:custGeom>
            <a:avLst/>
            <a:gdLst/>
            <a:ahLst/>
            <a:cxnLst/>
            <a:rect l="l" t="t" r="r" b="b"/>
            <a:pathLst>
              <a:path w="1011795" h="696741">
                <a:moveTo>
                  <a:pt x="1011794" y="0"/>
                </a:moveTo>
                <a:lnTo>
                  <a:pt x="0" y="0"/>
                </a:lnTo>
                <a:lnTo>
                  <a:pt x="0" y="696741"/>
                </a:lnTo>
                <a:lnTo>
                  <a:pt x="1011794" y="696741"/>
                </a:lnTo>
                <a:lnTo>
                  <a:pt x="1011794" y="0"/>
                </a:lnTo>
                <a:close/>
              </a:path>
            </a:pathLst>
          </a:custGeom>
          <a:blipFill>
            <a:blip r:embed="rId7"/>
            <a:stretch>
              <a:fillRect t="-62571" r="-193516" b="-197067"/>
            </a:stretch>
          </a:blipFill>
        </p:spPr>
      </p:sp>
      <p:sp>
        <p:nvSpPr>
          <p:cNvPr id="100" name="Freeform 100"/>
          <p:cNvSpPr/>
          <p:nvPr/>
        </p:nvSpPr>
        <p:spPr>
          <a:xfrm>
            <a:off x="13549122" y="8590623"/>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5">
              <a:extLst>
                <a:ext uri="{96DAC541-7B7A-43D3-8B79-37D633B846F1}">
                  <asvg:svgBlip xmlns:asvg="http://schemas.microsoft.com/office/drawing/2016/SVG/main" xmlns="" r:embed="rId6"/>
                </a:ext>
              </a:extLst>
            </a:blip>
            <a:stretch>
              <a:fillRect t="-112263"/>
            </a:stretch>
          </a:blipFill>
        </p:spPr>
      </p:sp>
      <p:sp>
        <p:nvSpPr>
          <p:cNvPr id="101" name="Freeform 101"/>
          <p:cNvSpPr/>
          <p:nvPr/>
        </p:nvSpPr>
        <p:spPr>
          <a:xfrm>
            <a:off x="2479382" y="1561394"/>
            <a:ext cx="944087" cy="1185498"/>
          </a:xfrm>
          <a:custGeom>
            <a:avLst/>
            <a:gdLst/>
            <a:ahLst/>
            <a:cxnLst/>
            <a:rect l="l" t="t" r="r" b="b"/>
            <a:pathLst>
              <a:path w="944087" h="1185498">
                <a:moveTo>
                  <a:pt x="0" y="0"/>
                </a:moveTo>
                <a:lnTo>
                  <a:pt x="944087" y="0"/>
                </a:lnTo>
                <a:lnTo>
                  <a:pt x="944087" y="1185498"/>
                </a:lnTo>
                <a:lnTo>
                  <a:pt x="0" y="1185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02" name="Group 102"/>
          <p:cNvGrpSpPr/>
          <p:nvPr/>
        </p:nvGrpSpPr>
        <p:grpSpPr>
          <a:xfrm>
            <a:off x="594866" y="1690137"/>
            <a:ext cx="1232729" cy="7134324"/>
            <a:chOff x="0" y="0"/>
            <a:chExt cx="1643639" cy="9512432"/>
          </a:xfrm>
        </p:grpSpPr>
        <p:sp>
          <p:nvSpPr>
            <p:cNvPr id="103" name="TextBox 103"/>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4" name="TextBox 104"/>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1000"/>
                                        <p:tgtEl>
                                          <p:spTgt spid="90"/>
                                        </p:tgtEl>
                                      </p:cBhvr>
                                    </p:animEffect>
                                    <p:anim calcmode="lin" valueType="num">
                                      <p:cBhvr>
                                        <p:cTn id="15" dur="1000" fill="hold"/>
                                        <p:tgtEl>
                                          <p:spTgt spid="90"/>
                                        </p:tgtEl>
                                        <p:attrNameLst>
                                          <p:attrName>ppt_x</p:attrName>
                                        </p:attrNameLst>
                                      </p:cBhvr>
                                      <p:tavLst>
                                        <p:tav tm="0">
                                          <p:val>
                                            <p:strVal val="#ppt_x"/>
                                          </p:val>
                                        </p:tav>
                                        <p:tav tm="100000">
                                          <p:val>
                                            <p:strVal val="#ppt_x"/>
                                          </p:val>
                                        </p:tav>
                                      </p:tavLst>
                                    </p:anim>
                                    <p:anim calcmode="lin" valueType="num">
                                      <p:cBhvr>
                                        <p:cTn id="1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1000"/>
                                        <p:tgtEl>
                                          <p:spTgt spid="91"/>
                                        </p:tgtEl>
                                      </p:cBhvr>
                                    </p:animEffect>
                                    <p:anim calcmode="lin" valueType="num">
                                      <p:cBhvr>
                                        <p:cTn id="22" dur="1000" fill="hold"/>
                                        <p:tgtEl>
                                          <p:spTgt spid="91"/>
                                        </p:tgtEl>
                                        <p:attrNameLst>
                                          <p:attrName>ppt_x</p:attrName>
                                        </p:attrNameLst>
                                      </p:cBhvr>
                                      <p:tavLst>
                                        <p:tav tm="0">
                                          <p:val>
                                            <p:strVal val="#ppt_x"/>
                                          </p:val>
                                        </p:tav>
                                        <p:tav tm="100000">
                                          <p:val>
                                            <p:strVal val="#ppt_x"/>
                                          </p:val>
                                        </p:tav>
                                      </p:tavLst>
                                    </p:anim>
                                    <p:anim calcmode="lin" valueType="num">
                                      <p:cBhvr>
                                        <p:cTn id="2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1398</Words>
  <Application>Microsoft Office PowerPoint</Application>
  <PresentationFormat>Özel</PresentationFormat>
  <Paragraphs>626</Paragraphs>
  <Slides>23</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23</vt:i4>
      </vt:variant>
    </vt:vector>
  </HeadingPairs>
  <TitlesOfParts>
    <vt:vector size="31" baseType="lpstr">
      <vt:lpstr>Arial Black</vt:lpstr>
      <vt:lpstr>Arial</vt:lpstr>
      <vt:lpstr>Sniglet</vt:lpstr>
      <vt:lpstr>Ambitions</vt:lpstr>
      <vt:lpstr>Scope One</vt:lpstr>
      <vt:lpstr>Anton</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 Savunma Üniversitesi</dc:title>
  <cp:lastModifiedBy>Arıf KOÇAK</cp:lastModifiedBy>
  <cp:revision>3</cp:revision>
  <dcterms:created xsi:type="dcterms:W3CDTF">2006-08-16T00:00:00Z</dcterms:created>
  <dcterms:modified xsi:type="dcterms:W3CDTF">2024-01-09T18:46:52Z</dcterms:modified>
  <dc:identifier>DAF5aONiWdE</dc:identifier>
</cp:coreProperties>
</file>